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00" autoAdjust="0"/>
    <p:restoredTop sz="94610"/>
  </p:normalViewPr>
  <p:slideViewPr>
    <p:cSldViewPr snapToGrid="0" snapToObjects="1">
      <p:cViewPr varScale="1">
        <p:scale>
          <a:sx n="72" d="100"/>
          <a:sy n="72" d="100"/>
        </p:scale>
        <p:origin x="846"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1298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flipH="1" flipV="1">
            <a:off x="14630399" y="8229599"/>
            <a:ext cx="45719" cy="45719"/>
          </a:xfrm>
          <a:prstGeom prst="rect">
            <a:avLst/>
          </a:prstGeom>
          <a:solidFill>
            <a:srgbClr val="50738C"/>
          </a:solidFill>
          <a:ln/>
        </p:spPr>
      </p:sp>
      <p:sp>
        <p:nvSpPr>
          <p:cNvPr id="3" name="Shape 1"/>
          <p:cNvSpPr/>
          <p:nvPr/>
        </p:nvSpPr>
        <p:spPr>
          <a:xfrm>
            <a:off x="1773045" y="-434897"/>
            <a:ext cx="14630400" cy="8229600"/>
          </a:xfrm>
          <a:prstGeom prst="rect">
            <a:avLst/>
          </a:prstGeom>
          <a:solidFill>
            <a:srgbClr val="FFFCF5"/>
          </a:solidFill>
          <a:ln/>
        </p:spPr>
      </p:sp>
      <p:sp>
        <p:nvSpPr>
          <p:cNvPr id="5" name="Text 2"/>
          <p:cNvSpPr/>
          <p:nvPr/>
        </p:nvSpPr>
        <p:spPr>
          <a:xfrm>
            <a:off x="936702" y="1914644"/>
            <a:ext cx="12899909" cy="1956435"/>
          </a:xfrm>
          <a:prstGeom prst="rect">
            <a:avLst/>
          </a:prstGeom>
          <a:noFill/>
          <a:ln/>
        </p:spPr>
        <p:txBody>
          <a:bodyPr wrap="square" rtlCol="0" anchor="t"/>
          <a:lstStyle/>
          <a:p>
            <a:pPr marL="0" indent="0">
              <a:lnSpc>
                <a:spcPts val="7702"/>
              </a:lnSpc>
              <a:buNone/>
            </a:pPr>
            <a:r>
              <a:rPr lang="en-US" sz="6162" dirty="0">
                <a:latin typeface="MuseoModerno" pitchFamily="34" charset="0"/>
                <a:ea typeface="MuseoModerno" pitchFamily="34" charset="-122"/>
                <a:cs typeface="MuseoModerno" pitchFamily="34" charset="-120"/>
              </a:rPr>
              <a:t>Understanding Computer Viruses:</a:t>
            </a:r>
            <a:endParaRPr lang="en-US" sz="6162" dirty="0"/>
          </a:p>
        </p:txBody>
      </p:sp>
      <p:sp>
        <p:nvSpPr>
          <p:cNvPr id="6" name="Text 3"/>
          <p:cNvSpPr/>
          <p:nvPr/>
        </p:nvSpPr>
        <p:spPr>
          <a:xfrm>
            <a:off x="793790" y="3122341"/>
            <a:ext cx="13355056" cy="3980985"/>
          </a:xfrm>
          <a:prstGeom prst="rect">
            <a:avLst/>
          </a:prstGeom>
          <a:noFill/>
          <a:ln/>
        </p:spPr>
        <p:txBody>
          <a:bodyPr wrap="square" rtlCol="0" anchor="t"/>
          <a:lstStyle/>
          <a:p>
            <a:pPr marL="0" indent="0" algn="just">
              <a:lnSpc>
                <a:spcPts val="2858"/>
              </a:lnSpc>
              <a:buNone/>
            </a:pPr>
            <a:r>
              <a:rPr lang="en-US" sz="1786" dirty="0">
                <a:solidFill>
                  <a:srgbClr val="2B4150"/>
                </a:solidFill>
                <a:latin typeface="Source Sans Pro" pitchFamily="34" charset="0"/>
                <a:ea typeface="Source Sans Pro" pitchFamily="34" charset="-122"/>
                <a:cs typeface="Source Sans Pro" pitchFamily="34" charset="-120"/>
              </a:rPr>
              <a:t> </a:t>
            </a:r>
            <a:r>
              <a:rPr lang="en-US" sz="2000" dirty="0">
                <a:latin typeface="Source Sans Pro" pitchFamily="34" charset="0"/>
                <a:ea typeface="Source Sans Pro" pitchFamily="34" charset="-122"/>
                <a:cs typeface="Source Sans Pro" pitchFamily="34" charset="-120"/>
              </a:rPr>
              <a:t>A computer virus is a malicious software program designed to infiltrate and damage computer systems. Viruses can replicate and spread to other devices, often without the user's knowledge or consent. Understanding how they work is crucial for keeping your devices safe</a:t>
            </a:r>
            <a:r>
              <a:rPr lang="en-US" sz="2000" dirty="0">
                <a:solidFill>
                  <a:srgbClr val="2B4150"/>
                </a:solidFill>
                <a:latin typeface="Source Sans Pro" pitchFamily="34" charset="0"/>
                <a:ea typeface="Source Sans Pro" pitchFamily="34" charset="-122"/>
                <a:cs typeface="Source Sans Pro" pitchFamily="34" charset="-120"/>
              </a:rPr>
              <a:t>.</a:t>
            </a:r>
            <a:endParaRPr lang="en-US" sz="2000" dirty="0"/>
          </a:p>
        </p:txBody>
      </p:sp>
      <p:sp>
        <p:nvSpPr>
          <p:cNvPr id="7" name="Shape 4"/>
          <p:cNvSpPr/>
          <p:nvPr/>
        </p:nvSpPr>
        <p:spPr>
          <a:xfrm>
            <a:off x="6280190" y="5934908"/>
            <a:ext cx="362903" cy="362903"/>
          </a:xfrm>
          <a:prstGeom prst="roundRect">
            <a:avLst>
              <a:gd name="adj" fmla="val 25194296"/>
            </a:avLst>
          </a:prstGeom>
          <a:noFill/>
          <a:ln w="7620">
            <a:solidFill>
              <a:srgbClr val="FFFFFF"/>
            </a:solidFill>
            <a:prstDash val="solid"/>
          </a:ln>
        </p:spPr>
      </p:sp>
      <p:sp>
        <p:nvSpPr>
          <p:cNvPr id="9" name="Text 5"/>
          <p:cNvSpPr/>
          <p:nvPr/>
        </p:nvSpPr>
        <p:spPr>
          <a:xfrm>
            <a:off x="6756440" y="5918002"/>
            <a:ext cx="1966079" cy="396835"/>
          </a:xfrm>
          <a:prstGeom prst="rect">
            <a:avLst/>
          </a:prstGeom>
          <a:noFill/>
          <a:ln/>
        </p:spPr>
        <p:txBody>
          <a:bodyPr wrap="none" rtlCol="0" anchor="t"/>
          <a:lstStyle/>
          <a:p>
            <a:pPr marL="0" indent="0" algn="l">
              <a:lnSpc>
                <a:spcPts val="3126"/>
              </a:lnSpc>
              <a:buNone/>
            </a:pPr>
            <a:endParaRPr lang="en-US" sz="2233"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12204" y="267772"/>
            <a:ext cx="14630400" cy="8229600"/>
          </a:xfrm>
          <a:prstGeom prst="rect">
            <a:avLst/>
          </a:prstGeom>
          <a:solidFill>
            <a:srgbClr val="FFFCF5"/>
          </a:solidFill>
          <a:ln/>
        </p:spPr>
      </p:sp>
      <p:pic>
        <p:nvPicPr>
          <p:cNvPr id="4" name="Image 0" descr="preencoded.png"/>
          <p:cNvPicPr>
            <a:picLocks noChangeAspect="1"/>
          </p:cNvPicPr>
          <p:nvPr/>
        </p:nvPicPr>
        <p:blipFill>
          <a:blip r:embed="rId3"/>
          <a:stretch>
            <a:fillRect/>
          </a:stretch>
        </p:blipFill>
        <p:spPr>
          <a:xfrm>
            <a:off x="0" y="0"/>
            <a:ext cx="14630400" cy="2428280"/>
          </a:xfrm>
          <a:prstGeom prst="rect">
            <a:avLst/>
          </a:prstGeom>
        </p:spPr>
      </p:pic>
      <p:sp>
        <p:nvSpPr>
          <p:cNvPr id="5" name="Text 2"/>
          <p:cNvSpPr/>
          <p:nvPr/>
        </p:nvSpPr>
        <p:spPr>
          <a:xfrm>
            <a:off x="892135" y="2963823"/>
            <a:ext cx="4856678" cy="606981"/>
          </a:xfrm>
          <a:prstGeom prst="rect">
            <a:avLst/>
          </a:prstGeom>
          <a:noFill/>
          <a:ln/>
        </p:spPr>
        <p:txBody>
          <a:bodyPr wrap="none" rtlCol="0" anchor="t"/>
          <a:lstStyle/>
          <a:p>
            <a:pPr marL="0" indent="0">
              <a:lnSpc>
                <a:spcPts val="4780"/>
              </a:lnSpc>
              <a:buNone/>
            </a:pPr>
            <a:r>
              <a:rPr lang="en-US" sz="3824" dirty="0">
                <a:latin typeface="MuseoModerno" pitchFamily="34" charset="0"/>
                <a:ea typeface="MuseoModerno" pitchFamily="34" charset="-122"/>
                <a:cs typeface="MuseoModerno" pitchFamily="34" charset="-120"/>
              </a:rPr>
              <a:t>How Viruses Spreads:</a:t>
            </a:r>
            <a:endParaRPr lang="en-US" sz="3824" dirty="0"/>
          </a:p>
        </p:txBody>
      </p:sp>
      <p:sp>
        <p:nvSpPr>
          <p:cNvPr id="6" name="Shape 3"/>
          <p:cNvSpPr/>
          <p:nvPr/>
        </p:nvSpPr>
        <p:spPr>
          <a:xfrm>
            <a:off x="892135" y="5778103"/>
            <a:ext cx="12846010" cy="24170"/>
          </a:xfrm>
          <a:prstGeom prst="rect">
            <a:avLst/>
          </a:prstGeom>
          <a:solidFill>
            <a:srgbClr val="325F7B"/>
          </a:solidFill>
          <a:ln/>
        </p:spPr>
      </p:sp>
      <p:sp>
        <p:nvSpPr>
          <p:cNvPr id="7" name="Shape 4"/>
          <p:cNvSpPr/>
          <p:nvPr/>
        </p:nvSpPr>
        <p:spPr>
          <a:xfrm>
            <a:off x="4042946" y="5098316"/>
            <a:ext cx="24170" cy="679847"/>
          </a:xfrm>
          <a:prstGeom prst="rect">
            <a:avLst/>
          </a:prstGeom>
          <a:solidFill>
            <a:srgbClr val="325F7B"/>
          </a:solidFill>
          <a:ln/>
        </p:spPr>
      </p:sp>
      <p:sp>
        <p:nvSpPr>
          <p:cNvPr id="8" name="Shape 5"/>
          <p:cNvSpPr/>
          <p:nvPr/>
        </p:nvSpPr>
        <p:spPr>
          <a:xfrm>
            <a:off x="3836551" y="5559564"/>
            <a:ext cx="437078" cy="437078"/>
          </a:xfrm>
          <a:prstGeom prst="roundRect">
            <a:avLst>
              <a:gd name="adj" fmla="val 13334"/>
            </a:avLst>
          </a:prstGeom>
          <a:solidFill>
            <a:srgbClr val="F6F0E4"/>
          </a:solidFill>
          <a:ln/>
        </p:spPr>
      </p:sp>
      <p:sp>
        <p:nvSpPr>
          <p:cNvPr id="9" name="Text 6"/>
          <p:cNvSpPr/>
          <p:nvPr/>
        </p:nvSpPr>
        <p:spPr>
          <a:xfrm>
            <a:off x="3986689" y="5632430"/>
            <a:ext cx="136684" cy="291346"/>
          </a:xfrm>
          <a:prstGeom prst="rect">
            <a:avLst/>
          </a:prstGeom>
          <a:noFill/>
          <a:ln/>
        </p:spPr>
        <p:txBody>
          <a:bodyPr wrap="none" rtlCol="0" anchor="t"/>
          <a:lstStyle/>
          <a:p>
            <a:pPr marL="0" indent="0" algn="ctr">
              <a:lnSpc>
                <a:spcPts val="2295"/>
              </a:lnSpc>
              <a:buNone/>
            </a:pPr>
            <a:r>
              <a:rPr lang="en-US" sz="2295" dirty="0">
                <a:latin typeface="MuseoModerno" pitchFamily="34" charset="0"/>
                <a:ea typeface="MuseoModerno" pitchFamily="34" charset="-122"/>
                <a:cs typeface="MuseoModerno" pitchFamily="34" charset="-120"/>
              </a:rPr>
              <a:t>1</a:t>
            </a:r>
            <a:endParaRPr lang="en-US" sz="2295" dirty="0"/>
          </a:p>
        </p:txBody>
      </p:sp>
      <p:sp>
        <p:nvSpPr>
          <p:cNvPr id="10" name="Text 7"/>
          <p:cNvSpPr/>
          <p:nvPr/>
        </p:nvSpPr>
        <p:spPr>
          <a:xfrm>
            <a:off x="2840950" y="3862149"/>
            <a:ext cx="2428280" cy="303609"/>
          </a:xfrm>
          <a:prstGeom prst="rect">
            <a:avLst/>
          </a:prstGeom>
          <a:noFill/>
          <a:ln/>
        </p:spPr>
        <p:txBody>
          <a:bodyPr wrap="none" rtlCol="0" anchor="t"/>
          <a:lstStyle/>
          <a:p>
            <a:pPr marL="0" indent="0" algn="ctr">
              <a:lnSpc>
                <a:spcPts val="2390"/>
              </a:lnSpc>
              <a:buNone/>
            </a:pPr>
            <a:r>
              <a:rPr lang="en-US" sz="1912" dirty="0">
                <a:latin typeface="MuseoModerno" pitchFamily="34" charset="0"/>
                <a:ea typeface="MuseoModerno" pitchFamily="34" charset="-122"/>
                <a:cs typeface="MuseoModerno" pitchFamily="34" charset="-120"/>
              </a:rPr>
              <a:t>Email Attachments</a:t>
            </a:r>
            <a:endParaRPr lang="en-US" sz="1912" dirty="0"/>
          </a:p>
        </p:txBody>
      </p:sp>
      <p:sp>
        <p:nvSpPr>
          <p:cNvPr id="11" name="Text 8"/>
          <p:cNvSpPr/>
          <p:nvPr/>
        </p:nvSpPr>
        <p:spPr>
          <a:xfrm>
            <a:off x="1086326" y="4282202"/>
            <a:ext cx="5937528" cy="621744"/>
          </a:xfrm>
          <a:prstGeom prst="rect">
            <a:avLst/>
          </a:prstGeom>
          <a:noFill/>
          <a:ln/>
        </p:spPr>
        <p:txBody>
          <a:bodyPr wrap="square" rtlCol="0" anchor="t"/>
          <a:lstStyle/>
          <a:p>
            <a:pPr marL="0" indent="0" algn="ctr">
              <a:lnSpc>
                <a:spcPts val="2447"/>
              </a:lnSpc>
              <a:buNone/>
            </a:pPr>
            <a:r>
              <a:rPr lang="en-US" sz="2000" dirty="0">
                <a:latin typeface="Source Sans Pro" pitchFamily="34" charset="0"/>
                <a:ea typeface="Source Sans Pro" pitchFamily="34" charset="-122"/>
                <a:cs typeface="Source Sans Pro" pitchFamily="34" charset="-120"/>
              </a:rPr>
              <a:t>Viruses can be hidden in email attachments, tricking users into downloading and executing the malicious code.</a:t>
            </a:r>
            <a:endParaRPr lang="en-US" sz="2000" dirty="0"/>
          </a:p>
        </p:txBody>
      </p:sp>
      <p:sp>
        <p:nvSpPr>
          <p:cNvPr id="12" name="Shape 9"/>
          <p:cNvSpPr/>
          <p:nvPr/>
        </p:nvSpPr>
        <p:spPr>
          <a:xfrm>
            <a:off x="7302996" y="5778044"/>
            <a:ext cx="24170" cy="679847"/>
          </a:xfrm>
          <a:prstGeom prst="rect">
            <a:avLst/>
          </a:prstGeom>
          <a:solidFill>
            <a:srgbClr val="325F7B"/>
          </a:solidFill>
          <a:ln/>
        </p:spPr>
      </p:sp>
      <p:sp>
        <p:nvSpPr>
          <p:cNvPr id="13" name="Shape 10"/>
          <p:cNvSpPr/>
          <p:nvPr/>
        </p:nvSpPr>
        <p:spPr>
          <a:xfrm>
            <a:off x="7096601" y="5559564"/>
            <a:ext cx="437078" cy="437078"/>
          </a:xfrm>
          <a:prstGeom prst="roundRect">
            <a:avLst>
              <a:gd name="adj" fmla="val 13334"/>
            </a:avLst>
          </a:prstGeom>
          <a:solidFill>
            <a:srgbClr val="F6F0E4"/>
          </a:solidFill>
          <a:ln/>
        </p:spPr>
      </p:sp>
      <p:sp>
        <p:nvSpPr>
          <p:cNvPr id="14" name="Text 11"/>
          <p:cNvSpPr/>
          <p:nvPr/>
        </p:nvSpPr>
        <p:spPr>
          <a:xfrm>
            <a:off x="7234118" y="5632430"/>
            <a:ext cx="162044" cy="291346"/>
          </a:xfrm>
          <a:prstGeom prst="rect">
            <a:avLst/>
          </a:prstGeom>
          <a:noFill/>
          <a:ln/>
        </p:spPr>
        <p:txBody>
          <a:bodyPr wrap="none" rtlCol="0" anchor="t"/>
          <a:lstStyle/>
          <a:p>
            <a:pPr marL="0" indent="0" algn="ctr">
              <a:lnSpc>
                <a:spcPts val="2295"/>
              </a:lnSpc>
              <a:buNone/>
            </a:pPr>
            <a:r>
              <a:rPr lang="en-US" sz="2295" dirty="0">
                <a:latin typeface="MuseoModerno" pitchFamily="34" charset="0"/>
                <a:ea typeface="MuseoModerno" pitchFamily="34" charset="-122"/>
              </a:rPr>
              <a:t>2</a:t>
            </a:r>
            <a:endParaRPr lang="en-US" sz="2295" dirty="0"/>
          </a:p>
        </p:txBody>
      </p:sp>
      <p:sp>
        <p:nvSpPr>
          <p:cNvPr id="15" name="Text 12"/>
          <p:cNvSpPr/>
          <p:nvPr/>
        </p:nvSpPr>
        <p:spPr>
          <a:xfrm>
            <a:off x="6101001" y="6652260"/>
            <a:ext cx="2428280" cy="303609"/>
          </a:xfrm>
          <a:prstGeom prst="rect">
            <a:avLst/>
          </a:prstGeom>
          <a:noFill/>
          <a:ln/>
        </p:spPr>
        <p:txBody>
          <a:bodyPr wrap="none" rtlCol="0" anchor="t"/>
          <a:lstStyle/>
          <a:p>
            <a:pPr marL="0" indent="0" algn="ctr">
              <a:lnSpc>
                <a:spcPts val="2390"/>
              </a:lnSpc>
              <a:buNone/>
            </a:pPr>
            <a:r>
              <a:rPr lang="en-US" sz="1912" dirty="0">
                <a:latin typeface="MuseoModerno" pitchFamily="34" charset="0"/>
                <a:ea typeface="MuseoModerno" pitchFamily="34" charset="-122"/>
                <a:cs typeface="MuseoModerno" pitchFamily="34" charset="-120"/>
              </a:rPr>
              <a:t>Infected Websites</a:t>
            </a:r>
            <a:endParaRPr lang="en-US" sz="1912" dirty="0"/>
          </a:p>
        </p:txBody>
      </p:sp>
      <p:sp>
        <p:nvSpPr>
          <p:cNvPr id="16" name="Text 13"/>
          <p:cNvSpPr/>
          <p:nvPr/>
        </p:nvSpPr>
        <p:spPr>
          <a:xfrm>
            <a:off x="4346377" y="7072313"/>
            <a:ext cx="5937528" cy="621744"/>
          </a:xfrm>
          <a:prstGeom prst="rect">
            <a:avLst/>
          </a:prstGeom>
          <a:noFill/>
          <a:ln/>
        </p:spPr>
        <p:txBody>
          <a:bodyPr wrap="square" rtlCol="0" anchor="t"/>
          <a:lstStyle/>
          <a:p>
            <a:pPr marL="0" indent="0" algn="ctr">
              <a:lnSpc>
                <a:spcPts val="2447"/>
              </a:lnSpc>
              <a:buNone/>
            </a:pPr>
            <a:r>
              <a:rPr lang="en-US" sz="2000" dirty="0">
                <a:latin typeface="Source Sans Pro" pitchFamily="34" charset="0"/>
                <a:ea typeface="Source Sans Pro" pitchFamily="34" charset="-122"/>
                <a:cs typeface="Source Sans Pro" pitchFamily="34" charset="-120"/>
              </a:rPr>
              <a:t>Visiting compromised websites can lead to the installation of viruses through exploits or drive-by downloads.</a:t>
            </a:r>
            <a:endParaRPr lang="en-US" sz="2000" dirty="0"/>
          </a:p>
        </p:txBody>
      </p:sp>
      <p:sp>
        <p:nvSpPr>
          <p:cNvPr id="17" name="Shape 14"/>
          <p:cNvSpPr/>
          <p:nvPr/>
        </p:nvSpPr>
        <p:spPr>
          <a:xfrm>
            <a:off x="10563046" y="5098316"/>
            <a:ext cx="24170" cy="679847"/>
          </a:xfrm>
          <a:prstGeom prst="rect">
            <a:avLst/>
          </a:prstGeom>
          <a:solidFill>
            <a:srgbClr val="325F7B"/>
          </a:solidFill>
          <a:ln/>
        </p:spPr>
      </p:sp>
      <p:sp>
        <p:nvSpPr>
          <p:cNvPr id="18" name="Shape 15"/>
          <p:cNvSpPr/>
          <p:nvPr/>
        </p:nvSpPr>
        <p:spPr>
          <a:xfrm>
            <a:off x="10356652" y="5559564"/>
            <a:ext cx="437078" cy="437078"/>
          </a:xfrm>
          <a:prstGeom prst="roundRect">
            <a:avLst>
              <a:gd name="adj" fmla="val 13334"/>
            </a:avLst>
          </a:prstGeom>
          <a:solidFill>
            <a:srgbClr val="F6F0E4"/>
          </a:solidFill>
          <a:ln/>
        </p:spPr>
      </p:sp>
      <p:sp>
        <p:nvSpPr>
          <p:cNvPr id="19" name="Text 16"/>
          <p:cNvSpPr/>
          <p:nvPr/>
        </p:nvSpPr>
        <p:spPr>
          <a:xfrm>
            <a:off x="10493216" y="5632430"/>
            <a:ext cx="163830" cy="291346"/>
          </a:xfrm>
          <a:prstGeom prst="rect">
            <a:avLst/>
          </a:prstGeom>
          <a:noFill/>
          <a:ln/>
        </p:spPr>
        <p:txBody>
          <a:bodyPr wrap="none" rtlCol="0" anchor="t"/>
          <a:lstStyle/>
          <a:p>
            <a:pPr marL="0" indent="0" algn="ctr">
              <a:lnSpc>
                <a:spcPts val="2295"/>
              </a:lnSpc>
              <a:buNone/>
            </a:pPr>
            <a:r>
              <a:rPr lang="en-US" sz="2295" dirty="0">
                <a:latin typeface="MuseoModerno" pitchFamily="34" charset="0"/>
                <a:ea typeface="MuseoModerno" pitchFamily="34" charset="-122"/>
                <a:cs typeface="MuseoModerno" pitchFamily="34" charset="-120"/>
              </a:rPr>
              <a:t>3</a:t>
            </a:r>
            <a:endParaRPr lang="en-US" sz="2295" dirty="0"/>
          </a:p>
        </p:txBody>
      </p:sp>
      <p:sp>
        <p:nvSpPr>
          <p:cNvPr id="20" name="Text 17"/>
          <p:cNvSpPr/>
          <p:nvPr/>
        </p:nvSpPr>
        <p:spPr>
          <a:xfrm>
            <a:off x="9361051" y="3862149"/>
            <a:ext cx="2428280" cy="303609"/>
          </a:xfrm>
          <a:prstGeom prst="rect">
            <a:avLst/>
          </a:prstGeom>
          <a:noFill/>
          <a:ln/>
        </p:spPr>
        <p:txBody>
          <a:bodyPr wrap="none" rtlCol="0" anchor="t"/>
          <a:lstStyle/>
          <a:p>
            <a:pPr marL="0" indent="0" algn="ctr">
              <a:lnSpc>
                <a:spcPts val="2390"/>
              </a:lnSpc>
              <a:buNone/>
            </a:pPr>
            <a:r>
              <a:rPr lang="en-US" sz="1912" dirty="0">
                <a:latin typeface="MuseoModerno" pitchFamily="34" charset="0"/>
                <a:ea typeface="MuseoModerno" pitchFamily="34" charset="-122"/>
                <a:cs typeface="MuseoModerno" pitchFamily="34" charset="-120"/>
              </a:rPr>
              <a:t>Infected USB Drives</a:t>
            </a:r>
            <a:endParaRPr lang="en-US" sz="1912" dirty="0"/>
          </a:p>
        </p:txBody>
      </p:sp>
      <p:sp>
        <p:nvSpPr>
          <p:cNvPr id="21" name="Text 18"/>
          <p:cNvSpPr/>
          <p:nvPr/>
        </p:nvSpPr>
        <p:spPr>
          <a:xfrm>
            <a:off x="7606427" y="4282202"/>
            <a:ext cx="5937528" cy="621744"/>
          </a:xfrm>
          <a:prstGeom prst="rect">
            <a:avLst/>
          </a:prstGeom>
          <a:noFill/>
          <a:ln/>
        </p:spPr>
        <p:txBody>
          <a:bodyPr wrap="square" rtlCol="0" anchor="t"/>
          <a:lstStyle/>
          <a:p>
            <a:pPr marL="0" indent="0" algn="ctr">
              <a:lnSpc>
                <a:spcPts val="2447"/>
              </a:lnSpc>
              <a:buNone/>
            </a:pPr>
            <a:r>
              <a:rPr lang="en-US" sz="2000" dirty="0">
                <a:latin typeface="Source Sans Pro" pitchFamily="34" charset="0"/>
                <a:ea typeface="Source Sans Pro" pitchFamily="34" charset="-122"/>
                <a:cs typeface="Source Sans Pro" pitchFamily="34" charset="-120"/>
              </a:rPr>
              <a:t>Plugging in an infected USB drive can allow the virus to spread to the connected computer.</a:t>
            </a:r>
            <a:endParaRPr lang="en-US" sz="2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sp>
        <p:nvSpPr>
          <p:cNvPr id="4" name="Text 2"/>
          <p:cNvSpPr/>
          <p:nvPr/>
        </p:nvSpPr>
        <p:spPr>
          <a:xfrm>
            <a:off x="793790" y="2539960"/>
            <a:ext cx="7027188" cy="708779"/>
          </a:xfrm>
          <a:prstGeom prst="rect">
            <a:avLst/>
          </a:prstGeom>
          <a:noFill/>
          <a:ln/>
        </p:spPr>
        <p:txBody>
          <a:bodyPr wrap="none" rtlCol="0" anchor="t"/>
          <a:lstStyle/>
          <a:p>
            <a:pPr marL="0" indent="0">
              <a:lnSpc>
                <a:spcPts val="5581"/>
              </a:lnSpc>
              <a:buNone/>
            </a:pPr>
            <a:r>
              <a:rPr lang="en-US" sz="4465" dirty="0">
                <a:latin typeface="MuseoModerno" pitchFamily="34" charset="0"/>
                <a:ea typeface="MuseoModerno" pitchFamily="34" charset="-122"/>
                <a:cs typeface="MuseoModerno" pitchFamily="34" charset="-120"/>
              </a:rPr>
              <a:t>Common Types of Viruses</a:t>
            </a:r>
            <a:endParaRPr lang="en-US" sz="4465" dirty="0"/>
          </a:p>
        </p:txBody>
      </p:sp>
      <p:sp>
        <p:nvSpPr>
          <p:cNvPr id="5" name="Text 3"/>
          <p:cNvSpPr/>
          <p:nvPr/>
        </p:nvSpPr>
        <p:spPr>
          <a:xfrm>
            <a:off x="793790" y="3815715"/>
            <a:ext cx="2835235" cy="354330"/>
          </a:xfrm>
          <a:prstGeom prst="rect">
            <a:avLst/>
          </a:prstGeom>
          <a:noFill/>
          <a:ln/>
        </p:spPr>
        <p:txBody>
          <a:bodyPr wrap="none" rtlCol="0" anchor="t"/>
          <a:lstStyle/>
          <a:p>
            <a:pPr marL="0" indent="0">
              <a:lnSpc>
                <a:spcPts val="2791"/>
              </a:lnSpc>
              <a:buNone/>
            </a:pPr>
            <a:r>
              <a:rPr lang="en-US" sz="2233" dirty="0">
                <a:latin typeface="MuseoModerno" pitchFamily="34" charset="0"/>
                <a:ea typeface="MuseoModerno" pitchFamily="34" charset="-122"/>
                <a:cs typeface="MuseoModerno" pitchFamily="34" charset="-120"/>
              </a:rPr>
              <a:t>Trojans</a:t>
            </a:r>
            <a:endParaRPr lang="en-US" sz="2233" dirty="0"/>
          </a:p>
        </p:txBody>
      </p:sp>
      <p:sp>
        <p:nvSpPr>
          <p:cNvPr id="6" name="Text 4"/>
          <p:cNvSpPr/>
          <p:nvPr/>
        </p:nvSpPr>
        <p:spPr>
          <a:xfrm>
            <a:off x="793790" y="4396859"/>
            <a:ext cx="3978116" cy="1088708"/>
          </a:xfrm>
          <a:prstGeom prst="rect">
            <a:avLst/>
          </a:prstGeom>
          <a:noFill/>
          <a:ln/>
        </p:spPr>
        <p:txBody>
          <a:bodyPr wrap="square" rtlCol="0" anchor="t"/>
          <a:lstStyle/>
          <a:p>
            <a:pPr marL="0" indent="0">
              <a:lnSpc>
                <a:spcPts val="2858"/>
              </a:lnSpc>
              <a:buNone/>
            </a:pPr>
            <a:r>
              <a:rPr lang="en-US" sz="2000" dirty="0">
                <a:latin typeface="Source Sans Pro" pitchFamily="34" charset="0"/>
                <a:ea typeface="Source Sans Pro" pitchFamily="34" charset="-122"/>
                <a:cs typeface="Source Sans Pro" pitchFamily="34" charset="-120"/>
              </a:rPr>
              <a:t>Trojans disguise themselves as legitimate software to gain access to your system and cause damage.</a:t>
            </a:r>
            <a:endParaRPr lang="en-US" sz="2000" dirty="0"/>
          </a:p>
        </p:txBody>
      </p:sp>
      <p:sp>
        <p:nvSpPr>
          <p:cNvPr id="7" name="Text 5"/>
          <p:cNvSpPr/>
          <p:nvPr/>
        </p:nvSpPr>
        <p:spPr>
          <a:xfrm>
            <a:off x="5332928" y="3815715"/>
            <a:ext cx="2835235" cy="354330"/>
          </a:xfrm>
          <a:prstGeom prst="rect">
            <a:avLst/>
          </a:prstGeom>
          <a:noFill/>
          <a:ln/>
        </p:spPr>
        <p:txBody>
          <a:bodyPr wrap="none" rtlCol="0" anchor="t"/>
          <a:lstStyle/>
          <a:p>
            <a:pPr marL="0" indent="0">
              <a:lnSpc>
                <a:spcPts val="2791"/>
              </a:lnSpc>
              <a:buNone/>
            </a:pPr>
            <a:r>
              <a:rPr lang="en-US" sz="2233" dirty="0">
                <a:latin typeface="MuseoModerno" pitchFamily="34" charset="0"/>
                <a:ea typeface="MuseoModerno" pitchFamily="34" charset="-122"/>
                <a:cs typeface="MuseoModerno" pitchFamily="34" charset="-120"/>
              </a:rPr>
              <a:t>Worms</a:t>
            </a:r>
            <a:endParaRPr lang="en-US" sz="2233" dirty="0"/>
          </a:p>
        </p:txBody>
      </p:sp>
      <p:sp>
        <p:nvSpPr>
          <p:cNvPr id="8" name="Text 6"/>
          <p:cNvSpPr/>
          <p:nvPr/>
        </p:nvSpPr>
        <p:spPr>
          <a:xfrm>
            <a:off x="5332928" y="4396859"/>
            <a:ext cx="3978116" cy="1088708"/>
          </a:xfrm>
          <a:prstGeom prst="rect">
            <a:avLst/>
          </a:prstGeom>
          <a:noFill/>
          <a:ln/>
        </p:spPr>
        <p:txBody>
          <a:bodyPr wrap="square" rtlCol="0" anchor="t"/>
          <a:lstStyle/>
          <a:p>
            <a:pPr marL="0" indent="0">
              <a:lnSpc>
                <a:spcPts val="2858"/>
              </a:lnSpc>
              <a:buNone/>
            </a:pPr>
            <a:r>
              <a:rPr lang="en-US" sz="2000" dirty="0">
                <a:latin typeface="Source Sans Pro" pitchFamily="34" charset="0"/>
                <a:ea typeface="Source Sans Pro" pitchFamily="34" charset="-122"/>
                <a:cs typeface="Source Sans Pro" pitchFamily="34" charset="-120"/>
              </a:rPr>
              <a:t>Worms are self-replicating viruses that can spread rapidly through networks without user interaction.</a:t>
            </a:r>
            <a:endParaRPr lang="en-US" sz="2000" dirty="0"/>
          </a:p>
        </p:txBody>
      </p:sp>
      <p:sp>
        <p:nvSpPr>
          <p:cNvPr id="9" name="Text 7"/>
          <p:cNvSpPr/>
          <p:nvPr/>
        </p:nvSpPr>
        <p:spPr>
          <a:xfrm>
            <a:off x="9872067" y="3815715"/>
            <a:ext cx="2835235" cy="354330"/>
          </a:xfrm>
          <a:prstGeom prst="rect">
            <a:avLst/>
          </a:prstGeom>
          <a:noFill/>
          <a:ln/>
        </p:spPr>
        <p:txBody>
          <a:bodyPr wrap="none" rtlCol="0" anchor="t"/>
          <a:lstStyle/>
          <a:p>
            <a:pPr marL="0" indent="0">
              <a:lnSpc>
                <a:spcPts val="2791"/>
              </a:lnSpc>
              <a:buNone/>
            </a:pPr>
            <a:r>
              <a:rPr lang="en-US" sz="2233" dirty="0">
                <a:latin typeface="MuseoModerno" pitchFamily="34" charset="0"/>
                <a:ea typeface="MuseoModerno" pitchFamily="34" charset="-122"/>
                <a:cs typeface="MuseoModerno" pitchFamily="34" charset="-120"/>
              </a:rPr>
              <a:t>Ransomware</a:t>
            </a:r>
            <a:endParaRPr lang="en-US" sz="2233" dirty="0"/>
          </a:p>
        </p:txBody>
      </p:sp>
      <p:sp>
        <p:nvSpPr>
          <p:cNvPr id="10" name="Text 8"/>
          <p:cNvSpPr/>
          <p:nvPr/>
        </p:nvSpPr>
        <p:spPr>
          <a:xfrm>
            <a:off x="9872067" y="4396859"/>
            <a:ext cx="3978116" cy="1088708"/>
          </a:xfrm>
          <a:prstGeom prst="rect">
            <a:avLst/>
          </a:prstGeom>
          <a:noFill/>
          <a:ln/>
        </p:spPr>
        <p:txBody>
          <a:bodyPr wrap="square" rtlCol="0" anchor="t"/>
          <a:lstStyle/>
          <a:p>
            <a:pPr marL="0" indent="0">
              <a:lnSpc>
                <a:spcPts val="2858"/>
              </a:lnSpc>
              <a:buNone/>
            </a:pPr>
            <a:r>
              <a:rPr lang="en-US" sz="2000" dirty="0">
                <a:latin typeface="Source Sans Pro" pitchFamily="34" charset="0"/>
                <a:ea typeface="Source Sans Pro" pitchFamily="34" charset="-122"/>
                <a:cs typeface="Source Sans Pro" pitchFamily="34" charset="-120"/>
              </a:rPr>
              <a:t>Ransomware encrypts your files and holds them for ransom, demanding payment to regain access.</a:t>
            </a:r>
            <a:endParaRPr lang="en-US" sz="2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14242" y="0"/>
            <a:ext cx="14630400" cy="8229600"/>
          </a:xfrm>
          <a:prstGeom prst="rect">
            <a:avLst/>
          </a:prstGeom>
          <a:solidFill>
            <a:srgbClr val="FFFCF5"/>
          </a:solidFill>
          <a:ln/>
        </p:spPr>
      </p:sp>
      <p:sp>
        <p:nvSpPr>
          <p:cNvPr id="5" name="Text 2"/>
          <p:cNvSpPr/>
          <p:nvPr/>
        </p:nvSpPr>
        <p:spPr>
          <a:xfrm>
            <a:off x="793790" y="1102519"/>
            <a:ext cx="6389251" cy="708779"/>
          </a:xfrm>
          <a:prstGeom prst="rect">
            <a:avLst/>
          </a:prstGeom>
          <a:noFill/>
          <a:ln/>
        </p:spPr>
        <p:txBody>
          <a:bodyPr wrap="none" rtlCol="0" anchor="t"/>
          <a:lstStyle/>
          <a:p>
            <a:pPr marL="0" indent="0">
              <a:lnSpc>
                <a:spcPts val="5581"/>
              </a:lnSpc>
              <a:buNone/>
            </a:pPr>
            <a:r>
              <a:rPr lang="en-US" sz="4465" dirty="0">
                <a:latin typeface="MuseoModerno" pitchFamily="34" charset="0"/>
                <a:ea typeface="MuseoModerno" pitchFamily="34" charset="-122"/>
                <a:cs typeface="MuseoModerno" pitchFamily="34" charset="-120"/>
              </a:rPr>
              <a:t>Symptoms of virus infected computer:</a:t>
            </a:r>
            <a:endParaRPr lang="en-US" sz="4465" dirty="0"/>
          </a:p>
        </p:txBody>
      </p:sp>
      <p:sp>
        <p:nvSpPr>
          <p:cNvPr id="6" name="Shape 3"/>
          <p:cNvSpPr/>
          <p:nvPr/>
        </p:nvSpPr>
        <p:spPr>
          <a:xfrm>
            <a:off x="793790" y="2406610"/>
            <a:ext cx="510302" cy="510302"/>
          </a:xfrm>
          <a:prstGeom prst="roundRect">
            <a:avLst>
              <a:gd name="adj" fmla="val 13335"/>
            </a:avLst>
          </a:prstGeom>
          <a:solidFill>
            <a:srgbClr val="F6F0E4"/>
          </a:solidFill>
          <a:ln/>
        </p:spPr>
      </p:sp>
      <p:sp>
        <p:nvSpPr>
          <p:cNvPr id="7" name="Text 4"/>
          <p:cNvSpPr/>
          <p:nvPr/>
        </p:nvSpPr>
        <p:spPr>
          <a:xfrm>
            <a:off x="969169" y="2491621"/>
            <a:ext cx="159544" cy="340281"/>
          </a:xfrm>
          <a:prstGeom prst="rect">
            <a:avLst/>
          </a:prstGeom>
          <a:noFill/>
          <a:ln/>
        </p:spPr>
        <p:txBody>
          <a:bodyPr wrap="none" rtlCol="0" anchor="t"/>
          <a:lstStyle/>
          <a:p>
            <a:pPr marL="0" indent="0" algn="ctr">
              <a:lnSpc>
                <a:spcPts val="2679"/>
              </a:lnSpc>
              <a:buNone/>
            </a:pPr>
            <a:r>
              <a:rPr lang="en-US" sz="2679" dirty="0">
                <a:latin typeface="MuseoModerno" pitchFamily="34" charset="0"/>
                <a:ea typeface="MuseoModerno" pitchFamily="34" charset="-122"/>
                <a:cs typeface="MuseoModerno" pitchFamily="34" charset="-120"/>
              </a:rPr>
              <a:t>1</a:t>
            </a:r>
            <a:endParaRPr lang="en-US" sz="2679" dirty="0"/>
          </a:p>
        </p:txBody>
      </p:sp>
      <p:sp>
        <p:nvSpPr>
          <p:cNvPr id="8" name="Text 5"/>
          <p:cNvSpPr/>
          <p:nvPr/>
        </p:nvSpPr>
        <p:spPr>
          <a:xfrm>
            <a:off x="1530906" y="2406610"/>
            <a:ext cx="2835235" cy="354330"/>
          </a:xfrm>
          <a:prstGeom prst="rect">
            <a:avLst/>
          </a:prstGeom>
          <a:noFill/>
          <a:ln/>
        </p:spPr>
        <p:txBody>
          <a:bodyPr wrap="none" rtlCol="0" anchor="t"/>
          <a:lstStyle/>
          <a:p>
            <a:pPr marL="0" indent="0">
              <a:lnSpc>
                <a:spcPts val="2791"/>
              </a:lnSpc>
              <a:buNone/>
            </a:pPr>
            <a:r>
              <a:rPr lang="en-US" sz="2233" dirty="0">
                <a:latin typeface="MuseoModerno" pitchFamily="34" charset="0"/>
                <a:ea typeface="MuseoModerno" pitchFamily="34" charset="-122"/>
                <a:cs typeface="MuseoModerno" pitchFamily="34" charset="-120"/>
              </a:rPr>
              <a:t>Slow Performance</a:t>
            </a:r>
            <a:endParaRPr lang="en-US" sz="2233" dirty="0"/>
          </a:p>
        </p:txBody>
      </p:sp>
      <p:sp>
        <p:nvSpPr>
          <p:cNvPr id="9" name="Text 6"/>
          <p:cNvSpPr/>
          <p:nvPr/>
        </p:nvSpPr>
        <p:spPr>
          <a:xfrm>
            <a:off x="1530906" y="2897029"/>
            <a:ext cx="2927747" cy="1451610"/>
          </a:xfrm>
          <a:prstGeom prst="rect">
            <a:avLst/>
          </a:prstGeom>
          <a:noFill/>
          <a:ln/>
        </p:spPr>
        <p:txBody>
          <a:bodyPr wrap="square" rtlCol="0" anchor="t"/>
          <a:lstStyle/>
          <a:p>
            <a:pPr marL="0" indent="0">
              <a:lnSpc>
                <a:spcPts val="2858"/>
              </a:lnSpc>
              <a:buNone/>
            </a:pPr>
            <a:r>
              <a:rPr lang="en-US" sz="2000" dirty="0">
                <a:latin typeface="Source Sans Pro" pitchFamily="34" charset="0"/>
                <a:ea typeface="Source Sans Pro" pitchFamily="34" charset="-122"/>
                <a:cs typeface="Source Sans Pro" pitchFamily="34" charset="-120"/>
              </a:rPr>
              <a:t>A virus can consume system resources, leading to sluggish performance and lagging programs.</a:t>
            </a:r>
            <a:endParaRPr lang="en-US" sz="2000" dirty="0"/>
          </a:p>
        </p:txBody>
      </p:sp>
      <p:sp>
        <p:nvSpPr>
          <p:cNvPr id="10" name="Shape 7"/>
          <p:cNvSpPr/>
          <p:nvPr/>
        </p:nvSpPr>
        <p:spPr>
          <a:xfrm>
            <a:off x="4685467" y="2406610"/>
            <a:ext cx="510302" cy="510302"/>
          </a:xfrm>
          <a:prstGeom prst="roundRect">
            <a:avLst>
              <a:gd name="adj" fmla="val 13335"/>
            </a:avLst>
          </a:prstGeom>
          <a:solidFill>
            <a:srgbClr val="F6F0E4"/>
          </a:solidFill>
          <a:ln/>
        </p:spPr>
      </p:sp>
      <p:sp>
        <p:nvSpPr>
          <p:cNvPr id="11" name="Text 8"/>
          <p:cNvSpPr/>
          <p:nvPr/>
        </p:nvSpPr>
        <p:spPr>
          <a:xfrm>
            <a:off x="4845963" y="2491621"/>
            <a:ext cx="189190" cy="340281"/>
          </a:xfrm>
          <a:prstGeom prst="rect">
            <a:avLst/>
          </a:prstGeom>
          <a:noFill/>
          <a:ln/>
        </p:spPr>
        <p:txBody>
          <a:bodyPr wrap="none" rtlCol="0" anchor="t"/>
          <a:lstStyle/>
          <a:p>
            <a:pPr marL="0" indent="0" algn="ctr">
              <a:lnSpc>
                <a:spcPts val="2679"/>
              </a:lnSpc>
              <a:buNone/>
            </a:pPr>
            <a:r>
              <a:rPr lang="en-US" sz="2679" dirty="0">
                <a:latin typeface="MuseoModerno" pitchFamily="34" charset="0"/>
                <a:ea typeface="MuseoModerno" pitchFamily="34" charset="-122"/>
                <a:cs typeface="MuseoModerno" pitchFamily="34" charset="-120"/>
              </a:rPr>
              <a:t>2</a:t>
            </a:r>
            <a:endParaRPr lang="en-US" sz="2679" dirty="0"/>
          </a:p>
        </p:txBody>
      </p:sp>
      <p:sp>
        <p:nvSpPr>
          <p:cNvPr id="12" name="Text 9"/>
          <p:cNvSpPr/>
          <p:nvPr/>
        </p:nvSpPr>
        <p:spPr>
          <a:xfrm>
            <a:off x="5422583" y="2406610"/>
            <a:ext cx="2835235" cy="354330"/>
          </a:xfrm>
          <a:prstGeom prst="rect">
            <a:avLst/>
          </a:prstGeom>
          <a:noFill/>
          <a:ln/>
        </p:spPr>
        <p:txBody>
          <a:bodyPr wrap="none" rtlCol="0" anchor="t"/>
          <a:lstStyle/>
          <a:p>
            <a:pPr marL="0" indent="0">
              <a:lnSpc>
                <a:spcPts val="2791"/>
              </a:lnSpc>
              <a:buNone/>
            </a:pPr>
            <a:r>
              <a:rPr lang="en-US" sz="2233" dirty="0">
                <a:latin typeface="MuseoModerno" pitchFamily="34" charset="0"/>
                <a:ea typeface="MuseoModerno" pitchFamily="34" charset="-122"/>
                <a:cs typeface="MuseoModerno" pitchFamily="34" charset="-120"/>
              </a:rPr>
              <a:t>Unexpected Crashes</a:t>
            </a:r>
            <a:endParaRPr lang="en-US" sz="2233" dirty="0"/>
          </a:p>
        </p:txBody>
      </p:sp>
      <p:sp>
        <p:nvSpPr>
          <p:cNvPr id="13" name="Text 10"/>
          <p:cNvSpPr/>
          <p:nvPr/>
        </p:nvSpPr>
        <p:spPr>
          <a:xfrm>
            <a:off x="5422583" y="2897029"/>
            <a:ext cx="2927747" cy="1088708"/>
          </a:xfrm>
          <a:prstGeom prst="rect">
            <a:avLst/>
          </a:prstGeom>
          <a:noFill/>
          <a:ln/>
        </p:spPr>
        <p:txBody>
          <a:bodyPr wrap="square" rtlCol="0" anchor="t"/>
          <a:lstStyle/>
          <a:p>
            <a:pPr marL="0" indent="0">
              <a:lnSpc>
                <a:spcPts val="2858"/>
              </a:lnSpc>
              <a:buNone/>
            </a:pPr>
            <a:r>
              <a:rPr lang="en-US" sz="2000" dirty="0">
                <a:latin typeface="Source Sans Pro" pitchFamily="34" charset="0"/>
                <a:ea typeface="Source Sans Pro" pitchFamily="34" charset="-122"/>
                <a:cs typeface="Source Sans Pro" pitchFamily="34" charset="-120"/>
              </a:rPr>
              <a:t>Viruses can cause system instability, leading to frequent software crashes and freezes.</a:t>
            </a:r>
            <a:endParaRPr lang="en-US" sz="2000" dirty="0"/>
          </a:p>
        </p:txBody>
      </p:sp>
      <p:sp>
        <p:nvSpPr>
          <p:cNvPr id="14" name="Shape 11"/>
          <p:cNvSpPr/>
          <p:nvPr/>
        </p:nvSpPr>
        <p:spPr>
          <a:xfrm>
            <a:off x="793790" y="4830604"/>
            <a:ext cx="510302" cy="510302"/>
          </a:xfrm>
          <a:prstGeom prst="roundRect">
            <a:avLst>
              <a:gd name="adj" fmla="val 13335"/>
            </a:avLst>
          </a:prstGeom>
          <a:solidFill>
            <a:srgbClr val="F6F0E4"/>
          </a:solidFill>
          <a:ln/>
        </p:spPr>
      </p:sp>
      <p:sp>
        <p:nvSpPr>
          <p:cNvPr id="15" name="Text 12"/>
          <p:cNvSpPr/>
          <p:nvPr/>
        </p:nvSpPr>
        <p:spPr>
          <a:xfrm>
            <a:off x="953333" y="4915614"/>
            <a:ext cx="191214" cy="340281"/>
          </a:xfrm>
          <a:prstGeom prst="rect">
            <a:avLst/>
          </a:prstGeom>
          <a:noFill/>
          <a:ln/>
        </p:spPr>
        <p:txBody>
          <a:bodyPr wrap="none" rtlCol="0" anchor="t"/>
          <a:lstStyle/>
          <a:p>
            <a:pPr marL="0" indent="0" algn="ctr">
              <a:lnSpc>
                <a:spcPts val="2679"/>
              </a:lnSpc>
              <a:buNone/>
            </a:pPr>
            <a:r>
              <a:rPr lang="en-US" sz="2679" dirty="0">
                <a:latin typeface="MuseoModerno" pitchFamily="34" charset="0"/>
                <a:ea typeface="MuseoModerno" pitchFamily="34" charset="-122"/>
                <a:cs typeface="MuseoModerno" pitchFamily="34" charset="-120"/>
              </a:rPr>
              <a:t>3</a:t>
            </a:r>
            <a:endParaRPr lang="en-US" sz="2679" dirty="0"/>
          </a:p>
        </p:txBody>
      </p:sp>
      <p:sp>
        <p:nvSpPr>
          <p:cNvPr id="16" name="Text 13"/>
          <p:cNvSpPr/>
          <p:nvPr/>
        </p:nvSpPr>
        <p:spPr>
          <a:xfrm>
            <a:off x="1530906" y="4830604"/>
            <a:ext cx="2835235" cy="354330"/>
          </a:xfrm>
          <a:prstGeom prst="rect">
            <a:avLst/>
          </a:prstGeom>
          <a:noFill/>
          <a:ln/>
        </p:spPr>
        <p:txBody>
          <a:bodyPr wrap="none" rtlCol="0" anchor="t"/>
          <a:lstStyle/>
          <a:p>
            <a:pPr marL="0" indent="0">
              <a:lnSpc>
                <a:spcPts val="2791"/>
              </a:lnSpc>
              <a:buNone/>
            </a:pPr>
            <a:r>
              <a:rPr lang="en-US" sz="2233" dirty="0">
                <a:latin typeface="MuseoModerno" pitchFamily="34" charset="0"/>
                <a:ea typeface="MuseoModerno" pitchFamily="34" charset="-122"/>
                <a:cs typeface="MuseoModerno" pitchFamily="34" charset="-120"/>
              </a:rPr>
              <a:t>Strange Behavior</a:t>
            </a:r>
            <a:endParaRPr lang="en-US" sz="2233" dirty="0"/>
          </a:p>
        </p:txBody>
      </p:sp>
      <p:sp>
        <p:nvSpPr>
          <p:cNvPr id="17" name="Text 14"/>
          <p:cNvSpPr/>
          <p:nvPr/>
        </p:nvSpPr>
        <p:spPr>
          <a:xfrm>
            <a:off x="1530906" y="5321022"/>
            <a:ext cx="2927747" cy="1451610"/>
          </a:xfrm>
          <a:prstGeom prst="rect">
            <a:avLst/>
          </a:prstGeom>
          <a:noFill/>
          <a:ln/>
        </p:spPr>
        <p:txBody>
          <a:bodyPr wrap="square" rtlCol="0" anchor="t"/>
          <a:lstStyle/>
          <a:p>
            <a:pPr marL="0" indent="0">
              <a:lnSpc>
                <a:spcPts val="2858"/>
              </a:lnSpc>
              <a:buNone/>
            </a:pPr>
            <a:r>
              <a:rPr lang="en-US" sz="2000" dirty="0">
                <a:latin typeface="Source Sans Pro" pitchFamily="34" charset="0"/>
                <a:ea typeface="Source Sans Pro" pitchFamily="34" charset="-122"/>
                <a:cs typeface="Source Sans Pro" pitchFamily="34" charset="-120"/>
              </a:rPr>
              <a:t>Viruses may cause your computer to display unusual error messages, pop-ups, or other unexpected behavior.</a:t>
            </a:r>
            <a:endParaRPr lang="en-US" sz="2000" dirty="0"/>
          </a:p>
        </p:txBody>
      </p:sp>
      <p:sp>
        <p:nvSpPr>
          <p:cNvPr id="18" name="Shape 15"/>
          <p:cNvSpPr/>
          <p:nvPr/>
        </p:nvSpPr>
        <p:spPr>
          <a:xfrm>
            <a:off x="4685467" y="4830604"/>
            <a:ext cx="510302" cy="510302"/>
          </a:xfrm>
          <a:prstGeom prst="roundRect">
            <a:avLst>
              <a:gd name="adj" fmla="val 13335"/>
            </a:avLst>
          </a:prstGeom>
          <a:solidFill>
            <a:srgbClr val="F6F0E4"/>
          </a:solidFill>
          <a:ln/>
        </p:spPr>
      </p:sp>
      <p:sp>
        <p:nvSpPr>
          <p:cNvPr id="19" name="Text 16"/>
          <p:cNvSpPr/>
          <p:nvPr/>
        </p:nvSpPr>
        <p:spPr>
          <a:xfrm>
            <a:off x="4831080" y="4915614"/>
            <a:ext cx="219075" cy="340281"/>
          </a:xfrm>
          <a:prstGeom prst="rect">
            <a:avLst/>
          </a:prstGeom>
          <a:noFill/>
          <a:ln/>
        </p:spPr>
        <p:txBody>
          <a:bodyPr wrap="none" rtlCol="0" anchor="t"/>
          <a:lstStyle/>
          <a:p>
            <a:pPr marL="0" indent="0" algn="ctr">
              <a:lnSpc>
                <a:spcPts val="2679"/>
              </a:lnSpc>
              <a:buNone/>
            </a:pPr>
            <a:r>
              <a:rPr lang="en-US" sz="2679" dirty="0">
                <a:latin typeface="MuseoModerno" pitchFamily="34" charset="0"/>
                <a:ea typeface="MuseoModerno" pitchFamily="34" charset="-122"/>
                <a:cs typeface="MuseoModerno" pitchFamily="34" charset="-120"/>
              </a:rPr>
              <a:t>4</a:t>
            </a:r>
            <a:endParaRPr lang="en-US" sz="2679" dirty="0"/>
          </a:p>
        </p:txBody>
      </p:sp>
      <p:sp>
        <p:nvSpPr>
          <p:cNvPr id="20" name="Text 17"/>
          <p:cNvSpPr/>
          <p:nvPr/>
        </p:nvSpPr>
        <p:spPr>
          <a:xfrm>
            <a:off x="5422583" y="4830604"/>
            <a:ext cx="2927747" cy="708660"/>
          </a:xfrm>
          <a:prstGeom prst="rect">
            <a:avLst/>
          </a:prstGeom>
          <a:noFill/>
          <a:ln/>
        </p:spPr>
        <p:txBody>
          <a:bodyPr wrap="square" rtlCol="0" anchor="t"/>
          <a:lstStyle/>
          <a:p>
            <a:pPr marL="0" indent="0">
              <a:lnSpc>
                <a:spcPts val="2791"/>
              </a:lnSpc>
              <a:buNone/>
            </a:pPr>
            <a:r>
              <a:rPr lang="en-US" sz="2233" dirty="0">
                <a:latin typeface="MuseoModerno" pitchFamily="34" charset="0"/>
                <a:ea typeface="MuseoModerno" pitchFamily="34" charset="-122"/>
                <a:cs typeface="MuseoModerno" pitchFamily="34" charset="-120"/>
              </a:rPr>
              <a:t>Unauthorized Changes</a:t>
            </a:r>
            <a:endParaRPr lang="en-US" sz="2233" dirty="0"/>
          </a:p>
        </p:txBody>
      </p:sp>
      <p:sp>
        <p:nvSpPr>
          <p:cNvPr id="21" name="Text 18"/>
          <p:cNvSpPr/>
          <p:nvPr/>
        </p:nvSpPr>
        <p:spPr>
          <a:xfrm>
            <a:off x="5422583" y="5675352"/>
            <a:ext cx="2927747" cy="1451610"/>
          </a:xfrm>
          <a:prstGeom prst="rect">
            <a:avLst/>
          </a:prstGeom>
          <a:noFill/>
          <a:ln/>
        </p:spPr>
        <p:txBody>
          <a:bodyPr wrap="square" rtlCol="0" anchor="t"/>
          <a:lstStyle/>
          <a:p>
            <a:pPr marL="0" indent="0">
              <a:lnSpc>
                <a:spcPts val="2858"/>
              </a:lnSpc>
              <a:buNone/>
            </a:pPr>
            <a:r>
              <a:rPr lang="en-US" sz="2000" dirty="0">
                <a:latin typeface="Source Sans Pro" pitchFamily="34" charset="0"/>
                <a:ea typeface="Source Sans Pro" pitchFamily="34" charset="-122"/>
                <a:cs typeface="Source Sans Pro" pitchFamily="34" charset="-120"/>
              </a:rPr>
              <a:t>Viruses can modify system settings, delete files, or create new programs without your consent.</a:t>
            </a:r>
            <a:endParaRPr lang="en-US" sz="2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280190" y="1266944"/>
            <a:ext cx="7400211" cy="708779"/>
          </a:xfrm>
          <a:prstGeom prst="rect">
            <a:avLst/>
          </a:prstGeom>
          <a:noFill/>
          <a:ln/>
        </p:spPr>
        <p:txBody>
          <a:bodyPr wrap="none" rtlCol="0" anchor="t"/>
          <a:lstStyle/>
          <a:p>
            <a:pPr marL="0" indent="0">
              <a:lnSpc>
                <a:spcPts val="5581"/>
              </a:lnSpc>
              <a:buNone/>
            </a:pPr>
            <a:r>
              <a:rPr lang="en-US" sz="4465" dirty="0">
                <a:latin typeface="MuseoModerno" pitchFamily="34" charset="0"/>
                <a:ea typeface="MuseoModerno" pitchFamily="34" charset="-122"/>
                <a:cs typeface="MuseoModerno" pitchFamily="34" charset="-120"/>
              </a:rPr>
              <a:t>Preventing Virus Infections</a:t>
            </a:r>
            <a:endParaRPr lang="en-US" sz="4465" dirty="0"/>
          </a:p>
        </p:txBody>
      </p:sp>
      <p:sp>
        <p:nvSpPr>
          <p:cNvPr id="6" name="Shape 3"/>
          <p:cNvSpPr/>
          <p:nvPr/>
        </p:nvSpPr>
        <p:spPr>
          <a:xfrm>
            <a:off x="6280190" y="2315885"/>
            <a:ext cx="3664863" cy="2387084"/>
          </a:xfrm>
          <a:prstGeom prst="roundRect">
            <a:avLst>
              <a:gd name="adj" fmla="val 2851"/>
            </a:avLst>
          </a:prstGeom>
          <a:solidFill>
            <a:srgbClr val="F6F0E4"/>
          </a:solidFill>
          <a:ln/>
        </p:spPr>
      </p:sp>
      <p:sp>
        <p:nvSpPr>
          <p:cNvPr id="7" name="Text 4"/>
          <p:cNvSpPr/>
          <p:nvPr/>
        </p:nvSpPr>
        <p:spPr>
          <a:xfrm>
            <a:off x="6507004" y="2542699"/>
            <a:ext cx="3211235" cy="708660"/>
          </a:xfrm>
          <a:prstGeom prst="rect">
            <a:avLst/>
          </a:prstGeom>
          <a:noFill/>
          <a:ln/>
        </p:spPr>
        <p:txBody>
          <a:bodyPr wrap="square" rtlCol="0" anchor="t"/>
          <a:lstStyle/>
          <a:p>
            <a:pPr marL="0" indent="0">
              <a:lnSpc>
                <a:spcPts val="2791"/>
              </a:lnSpc>
              <a:buNone/>
            </a:pPr>
            <a:r>
              <a:rPr lang="en-US" sz="2233" dirty="0">
                <a:latin typeface="MuseoModerno" pitchFamily="34" charset="0"/>
                <a:ea typeface="MuseoModerno" pitchFamily="34" charset="-122"/>
                <a:cs typeface="MuseoModerno" pitchFamily="34" charset="-120"/>
              </a:rPr>
              <a:t>Keep Software Updated</a:t>
            </a:r>
            <a:endParaRPr lang="en-US" sz="2233" dirty="0"/>
          </a:p>
        </p:txBody>
      </p:sp>
      <p:sp>
        <p:nvSpPr>
          <p:cNvPr id="8" name="Text 5"/>
          <p:cNvSpPr/>
          <p:nvPr/>
        </p:nvSpPr>
        <p:spPr>
          <a:xfrm>
            <a:off x="6507004" y="3387447"/>
            <a:ext cx="3211235" cy="1088708"/>
          </a:xfrm>
          <a:prstGeom prst="rect">
            <a:avLst/>
          </a:prstGeom>
          <a:noFill/>
          <a:ln/>
        </p:spPr>
        <p:txBody>
          <a:bodyPr wrap="square" rtlCol="0" anchor="t"/>
          <a:lstStyle/>
          <a:p>
            <a:pPr marL="0" indent="0">
              <a:lnSpc>
                <a:spcPts val="2858"/>
              </a:lnSpc>
              <a:buNone/>
            </a:pPr>
            <a:r>
              <a:rPr lang="en-US" sz="1786" dirty="0">
                <a:latin typeface="Source Sans Pro" pitchFamily="34" charset="0"/>
                <a:ea typeface="Source Sans Pro" pitchFamily="34" charset="-122"/>
                <a:cs typeface="Source Sans Pro" pitchFamily="34" charset="-120"/>
              </a:rPr>
              <a:t>I</a:t>
            </a:r>
            <a:r>
              <a:rPr lang="en-US" sz="2000" dirty="0">
                <a:latin typeface="Source Sans Pro" pitchFamily="34" charset="0"/>
                <a:ea typeface="Source Sans Pro" pitchFamily="34" charset="-122"/>
                <a:cs typeface="Source Sans Pro" pitchFamily="34" charset="-120"/>
              </a:rPr>
              <a:t>nstall the latest security patches and updates to protect against known vulnerabilities.</a:t>
            </a:r>
            <a:endParaRPr lang="en-US" sz="2000" dirty="0"/>
          </a:p>
        </p:txBody>
      </p:sp>
      <p:sp>
        <p:nvSpPr>
          <p:cNvPr id="9" name="Shape 6"/>
          <p:cNvSpPr/>
          <p:nvPr/>
        </p:nvSpPr>
        <p:spPr>
          <a:xfrm>
            <a:off x="10171867" y="2315885"/>
            <a:ext cx="3664863" cy="2387084"/>
          </a:xfrm>
          <a:prstGeom prst="roundRect">
            <a:avLst>
              <a:gd name="adj" fmla="val 2851"/>
            </a:avLst>
          </a:prstGeom>
          <a:solidFill>
            <a:srgbClr val="F6F0E4"/>
          </a:solidFill>
          <a:ln/>
        </p:spPr>
      </p:sp>
      <p:sp>
        <p:nvSpPr>
          <p:cNvPr id="10" name="Text 7"/>
          <p:cNvSpPr/>
          <p:nvPr/>
        </p:nvSpPr>
        <p:spPr>
          <a:xfrm>
            <a:off x="10398681" y="2542699"/>
            <a:ext cx="3176587" cy="354330"/>
          </a:xfrm>
          <a:prstGeom prst="rect">
            <a:avLst/>
          </a:prstGeom>
          <a:noFill/>
          <a:ln/>
        </p:spPr>
        <p:txBody>
          <a:bodyPr wrap="none" rtlCol="0" anchor="t"/>
          <a:lstStyle/>
          <a:p>
            <a:pPr marL="0" indent="0">
              <a:lnSpc>
                <a:spcPts val="2791"/>
              </a:lnSpc>
              <a:buNone/>
            </a:pPr>
            <a:r>
              <a:rPr lang="en-US" sz="2233" dirty="0">
                <a:latin typeface="MuseoModerno" pitchFamily="34" charset="0"/>
                <a:ea typeface="MuseoModerno" pitchFamily="34" charset="-122"/>
                <a:cs typeface="MuseoModerno" pitchFamily="34" charset="-120"/>
              </a:rPr>
              <a:t>Use Antivirus Software</a:t>
            </a:r>
            <a:endParaRPr lang="en-US" sz="2233" dirty="0"/>
          </a:p>
        </p:txBody>
      </p:sp>
      <p:sp>
        <p:nvSpPr>
          <p:cNvPr id="11" name="Text 8"/>
          <p:cNvSpPr/>
          <p:nvPr/>
        </p:nvSpPr>
        <p:spPr>
          <a:xfrm>
            <a:off x="10398681" y="3033117"/>
            <a:ext cx="3211235" cy="1088708"/>
          </a:xfrm>
          <a:prstGeom prst="rect">
            <a:avLst/>
          </a:prstGeom>
          <a:noFill/>
          <a:ln/>
        </p:spPr>
        <p:txBody>
          <a:bodyPr wrap="square" rtlCol="0" anchor="t"/>
          <a:lstStyle/>
          <a:p>
            <a:pPr marL="0" indent="0">
              <a:lnSpc>
                <a:spcPts val="2858"/>
              </a:lnSpc>
              <a:buNone/>
            </a:pPr>
            <a:r>
              <a:rPr lang="en-US" sz="2000" dirty="0">
                <a:latin typeface="Source Sans Pro" pitchFamily="34" charset="0"/>
                <a:ea typeface="Source Sans Pro" pitchFamily="34" charset="-122"/>
                <a:cs typeface="Source Sans Pro" pitchFamily="34" charset="-120"/>
              </a:rPr>
              <a:t>Reliable antivirus software can detect and block the majority of known viruses and malware.</a:t>
            </a:r>
            <a:endParaRPr lang="en-US" sz="2000" dirty="0"/>
          </a:p>
        </p:txBody>
      </p:sp>
      <p:sp>
        <p:nvSpPr>
          <p:cNvPr id="12" name="Shape 9"/>
          <p:cNvSpPr/>
          <p:nvPr/>
        </p:nvSpPr>
        <p:spPr>
          <a:xfrm>
            <a:off x="6280190" y="4929783"/>
            <a:ext cx="3664863" cy="2032754"/>
          </a:xfrm>
          <a:prstGeom prst="roundRect">
            <a:avLst>
              <a:gd name="adj" fmla="val 3348"/>
            </a:avLst>
          </a:prstGeom>
          <a:solidFill>
            <a:srgbClr val="F6F0E4"/>
          </a:solidFill>
          <a:ln/>
        </p:spPr>
      </p:sp>
      <p:sp>
        <p:nvSpPr>
          <p:cNvPr id="13" name="Text 10"/>
          <p:cNvSpPr/>
          <p:nvPr/>
        </p:nvSpPr>
        <p:spPr>
          <a:xfrm>
            <a:off x="6507004" y="5156597"/>
            <a:ext cx="2835235" cy="354330"/>
          </a:xfrm>
          <a:prstGeom prst="rect">
            <a:avLst/>
          </a:prstGeom>
          <a:noFill/>
          <a:ln/>
        </p:spPr>
        <p:txBody>
          <a:bodyPr wrap="none" rtlCol="0" anchor="t"/>
          <a:lstStyle/>
          <a:p>
            <a:pPr marL="0" indent="0">
              <a:lnSpc>
                <a:spcPts val="2791"/>
              </a:lnSpc>
              <a:buNone/>
            </a:pPr>
            <a:r>
              <a:rPr lang="en-US" sz="2233" dirty="0">
                <a:latin typeface="MuseoModerno" pitchFamily="34" charset="0"/>
                <a:ea typeface="MuseoModerno" pitchFamily="34" charset="-122"/>
                <a:cs typeface="MuseoModerno" pitchFamily="34" charset="-120"/>
              </a:rPr>
              <a:t>Be Cautious Online</a:t>
            </a:r>
            <a:endParaRPr lang="en-US" sz="2233" dirty="0"/>
          </a:p>
        </p:txBody>
      </p:sp>
      <p:sp>
        <p:nvSpPr>
          <p:cNvPr id="14" name="Text 11"/>
          <p:cNvSpPr/>
          <p:nvPr/>
        </p:nvSpPr>
        <p:spPr>
          <a:xfrm>
            <a:off x="6507004" y="5647015"/>
            <a:ext cx="3211235" cy="1088708"/>
          </a:xfrm>
          <a:prstGeom prst="rect">
            <a:avLst/>
          </a:prstGeom>
          <a:noFill/>
          <a:ln/>
        </p:spPr>
        <p:txBody>
          <a:bodyPr wrap="square" rtlCol="0" anchor="t"/>
          <a:lstStyle/>
          <a:p>
            <a:pPr marL="0" indent="0">
              <a:lnSpc>
                <a:spcPts val="2858"/>
              </a:lnSpc>
              <a:buNone/>
            </a:pPr>
            <a:r>
              <a:rPr lang="en-US" sz="2000" dirty="0">
                <a:latin typeface="Source Sans Pro" pitchFamily="34" charset="0"/>
                <a:ea typeface="Source Sans Pro" pitchFamily="34" charset="-122"/>
                <a:cs typeface="Source Sans Pro" pitchFamily="34" charset="-120"/>
              </a:rPr>
              <a:t>Avoid downloading suspicious files, and be wary of unfamiliar websites and email attachments.</a:t>
            </a:r>
            <a:endParaRPr lang="en-US" sz="2000" dirty="0"/>
          </a:p>
        </p:txBody>
      </p:sp>
      <p:sp>
        <p:nvSpPr>
          <p:cNvPr id="15" name="Shape 12"/>
          <p:cNvSpPr/>
          <p:nvPr/>
        </p:nvSpPr>
        <p:spPr>
          <a:xfrm>
            <a:off x="10171867" y="4929783"/>
            <a:ext cx="3664863" cy="2032754"/>
          </a:xfrm>
          <a:prstGeom prst="roundRect">
            <a:avLst>
              <a:gd name="adj" fmla="val 3348"/>
            </a:avLst>
          </a:prstGeom>
          <a:solidFill>
            <a:srgbClr val="F6F0E4"/>
          </a:solidFill>
          <a:ln/>
        </p:spPr>
      </p:sp>
      <p:sp>
        <p:nvSpPr>
          <p:cNvPr id="16" name="Text 13"/>
          <p:cNvSpPr/>
          <p:nvPr/>
        </p:nvSpPr>
        <p:spPr>
          <a:xfrm>
            <a:off x="10398681" y="5156597"/>
            <a:ext cx="2835235" cy="354330"/>
          </a:xfrm>
          <a:prstGeom prst="rect">
            <a:avLst/>
          </a:prstGeom>
          <a:noFill/>
          <a:ln/>
        </p:spPr>
        <p:txBody>
          <a:bodyPr wrap="none" rtlCol="0" anchor="t"/>
          <a:lstStyle/>
          <a:p>
            <a:pPr marL="0" indent="0">
              <a:lnSpc>
                <a:spcPts val="2791"/>
              </a:lnSpc>
              <a:buNone/>
            </a:pPr>
            <a:r>
              <a:rPr lang="en-US" sz="2233" dirty="0">
                <a:latin typeface="MuseoModerno" pitchFamily="34" charset="0"/>
                <a:ea typeface="MuseoModerno" pitchFamily="34" charset="-122"/>
                <a:cs typeface="MuseoModerno" pitchFamily="34" charset="-120"/>
              </a:rPr>
              <a:t>Backup Your Data</a:t>
            </a:r>
            <a:endParaRPr lang="en-US" sz="2233" dirty="0"/>
          </a:p>
        </p:txBody>
      </p:sp>
      <p:sp>
        <p:nvSpPr>
          <p:cNvPr id="17" name="Text 14"/>
          <p:cNvSpPr/>
          <p:nvPr/>
        </p:nvSpPr>
        <p:spPr>
          <a:xfrm>
            <a:off x="10398681" y="5647015"/>
            <a:ext cx="3211235" cy="1088708"/>
          </a:xfrm>
          <a:prstGeom prst="rect">
            <a:avLst/>
          </a:prstGeom>
          <a:noFill/>
          <a:ln/>
        </p:spPr>
        <p:txBody>
          <a:bodyPr wrap="square" rtlCol="0" anchor="t"/>
          <a:lstStyle/>
          <a:p>
            <a:pPr marL="0" indent="0">
              <a:lnSpc>
                <a:spcPts val="2858"/>
              </a:lnSpc>
              <a:buNone/>
            </a:pPr>
            <a:r>
              <a:rPr lang="en-US" sz="2000" dirty="0">
                <a:latin typeface="Source Sans Pro" pitchFamily="34" charset="0"/>
                <a:ea typeface="Source Sans Pro" pitchFamily="34" charset="-122"/>
                <a:cs typeface="Source Sans Pro" pitchFamily="34" charset="-120"/>
              </a:rPr>
              <a:t>Regular backups ensure you can restore your files in case of a successful virus infection.</a:t>
            </a:r>
            <a:endParaRPr lang="en-US" sz="2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259473" y="608290"/>
            <a:ext cx="7597854" cy="1380411"/>
          </a:xfrm>
          <a:prstGeom prst="rect">
            <a:avLst/>
          </a:prstGeom>
          <a:noFill/>
          <a:ln/>
        </p:spPr>
        <p:txBody>
          <a:bodyPr wrap="square" rtlCol="0" anchor="t"/>
          <a:lstStyle/>
          <a:p>
            <a:pPr marL="0" indent="0">
              <a:lnSpc>
                <a:spcPts val="5435"/>
              </a:lnSpc>
              <a:buNone/>
            </a:pPr>
            <a:r>
              <a:rPr lang="en-US" sz="4348" dirty="0">
                <a:latin typeface="MuseoModerno" pitchFamily="34" charset="0"/>
                <a:ea typeface="MuseoModerno" pitchFamily="34" charset="-122"/>
                <a:cs typeface="MuseoModerno" pitchFamily="34" charset="-120"/>
              </a:rPr>
              <a:t>Detecting and Removing Viruses</a:t>
            </a:r>
            <a:endParaRPr lang="en-US" sz="4348" dirty="0"/>
          </a:p>
        </p:txBody>
      </p:sp>
      <p:pic>
        <p:nvPicPr>
          <p:cNvPr id="6" name="Image 1" descr="preencoded.png"/>
          <p:cNvPicPr>
            <a:picLocks noChangeAspect="1"/>
          </p:cNvPicPr>
          <p:nvPr/>
        </p:nvPicPr>
        <p:blipFill>
          <a:blip r:embed="rId4"/>
          <a:stretch>
            <a:fillRect/>
          </a:stretch>
        </p:blipFill>
        <p:spPr>
          <a:xfrm>
            <a:off x="6259473" y="2319933"/>
            <a:ext cx="1104424" cy="1767126"/>
          </a:xfrm>
          <a:prstGeom prst="rect">
            <a:avLst/>
          </a:prstGeom>
        </p:spPr>
      </p:pic>
      <p:sp>
        <p:nvSpPr>
          <p:cNvPr id="7" name="Text 3"/>
          <p:cNvSpPr/>
          <p:nvPr/>
        </p:nvSpPr>
        <p:spPr>
          <a:xfrm>
            <a:off x="7695128" y="2540794"/>
            <a:ext cx="2761178" cy="345043"/>
          </a:xfrm>
          <a:prstGeom prst="rect">
            <a:avLst/>
          </a:prstGeom>
          <a:noFill/>
          <a:ln/>
        </p:spPr>
        <p:txBody>
          <a:bodyPr wrap="none" rtlCol="0" anchor="t"/>
          <a:lstStyle/>
          <a:p>
            <a:pPr marL="0" indent="0" algn="l">
              <a:lnSpc>
                <a:spcPts val="2718"/>
              </a:lnSpc>
              <a:buNone/>
            </a:pPr>
            <a:r>
              <a:rPr lang="en-US" sz="2174" dirty="0">
                <a:latin typeface="MuseoModerno" pitchFamily="34" charset="0"/>
                <a:ea typeface="MuseoModerno" pitchFamily="34" charset="-122"/>
                <a:cs typeface="MuseoModerno" pitchFamily="34" charset="-120"/>
              </a:rPr>
              <a:t>Scan with Antivirus</a:t>
            </a:r>
            <a:endParaRPr lang="en-US" sz="2174" dirty="0"/>
          </a:p>
        </p:txBody>
      </p:sp>
      <p:sp>
        <p:nvSpPr>
          <p:cNvPr id="8" name="Text 4"/>
          <p:cNvSpPr/>
          <p:nvPr/>
        </p:nvSpPr>
        <p:spPr>
          <a:xfrm>
            <a:off x="7695128" y="3018353"/>
            <a:ext cx="6162199" cy="706755"/>
          </a:xfrm>
          <a:prstGeom prst="rect">
            <a:avLst/>
          </a:prstGeom>
          <a:noFill/>
          <a:ln/>
        </p:spPr>
        <p:txBody>
          <a:bodyPr wrap="square" rtlCol="0" anchor="t"/>
          <a:lstStyle/>
          <a:p>
            <a:pPr marL="0" indent="0" algn="l">
              <a:lnSpc>
                <a:spcPts val="2783"/>
              </a:lnSpc>
              <a:buNone/>
            </a:pPr>
            <a:r>
              <a:rPr lang="en-US" sz="2000" dirty="0">
                <a:latin typeface="Source Sans Pro" pitchFamily="34" charset="0"/>
                <a:ea typeface="Source Sans Pro" pitchFamily="34" charset="-122"/>
                <a:cs typeface="Source Sans Pro" pitchFamily="34" charset="-120"/>
              </a:rPr>
              <a:t>Run a full system scan to detect and identify any malicious software on your device.</a:t>
            </a:r>
            <a:endParaRPr lang="en-US" sz="2000" dirty="0"/>
          </a:p>
        </p:txBody>
      </p:sp>
      <p:pic>
        <p:nvPicPr>
          <p:cNvPr id="9" name="Image 2" descr="preencoded.png"/>
          <p:cNvPicPr>
            <a:picLocks noChangeAspect="1"/>
          </p:cNvPicPr>
          <p:nvPr/>
        </p:nvPicPr>
        <p:blipFill>
          <a:blip r:embed="rId5"/>
          <a:stretch>
            <a:fillRect/>
          </a:stretch>
        </p:blipFill>
        <p:spPr>
          <a:xfrm>
            <a:off x="6259473" y="4087058"/>
            <a:ext cx="1104424" cy="1767126"/>
          </a:xfrm>
          <a:prstGeom prst="rect">
            <a:avLst/>
          </a:prstGeom>
        </p:spPr>
      </p:pic>
      <p:sp>
        <p:nvSpPr>
          <p:cNvPr id="10" name="Text 5"/>
          <p:cNvSpPr/>
          <p:nvPr/>
        </p:nvSpPr>
        <p:spPr>
          <a:xfrm>
            <a:off x="7695128" y="4307919"/>
            <a:ext cx="3381732" cy="345043"/>
          </a:xfrm>
          <a:prstGeom prst="rect">
            <a:avLst/>
          </a:prstGeom>
          <a:noFill/>
          <a:ln/>
        </p:spPr>
        <p:txBody>
          <a:bodyPr wrap="none" rtlCol="0" anchor="t"/>
          <a:lstStyle/>
          <a:p>
            <a:pPr marL="0" indent="0" algn="l">
              <a:lnSpc>
                <a:spcPts val="2718"/>
              </a:lnSpc>
              <a:buNone/>
            </a:pPr>
            <a:r>
              <a:rPr lang="en-US" sz="2174" dirty="0">
                <a:latin typeface="MuseoModerno" pitchFamily="34" charset="0"/>
                <a:ea typeface="MuseoModerno" pitchFamily="34" charset="-122"/>
                <a:cs typeface="MuseoModerno" pitchFamily="34" charset="-120"/>
              </a:rPr>
              <a:t>Quarantine Infected Files</a:t>
            </a:r>
            <a:endParaRPr lang="en-US" sz="2174" dirty="0"/>
          </a:p>
        </p:txBody>
      </p:sp>
      <p:sp>
        <p:nvSpPr>
          <p:cNvPr id="11" name="Text 6"/>
          <p:cNvSpPr/>
          <p:nvPr/>
        </p:nvSpPr>
        <p:spPr>
          <a:xfrm>
            <a:off x="7695128" y="4785479"/>
            <a:ext cx="6162199" cy="706755"/>
          </a:xfrm>
          <a:prstGeom prst="rect">
            <a:avLst/>
          </a:prstGeom>
          <a:noFill/>
          <a:ln/>
        </p:spPr>
        <p:txBody>
          <a:bodyPr wrap="square" rtlCol="0" anchor="t"/>
          <a:lstStyle/>
          <a:p>
            <a:pPr marL="0" indent="0" algn="l">
              <a:lnSpc>
                <a:spcPts val="2783"/>
              </a:lnSpc>
              <a:buNone/>
            </a:pPr>
            <a:r>
              <a:rPr lang="en-US" sz="2000" dirty="0">
                <a:latin typeface="Source Sans Pro" pitchFamily="34" charset="0"/>
                <a:ea typeface="Source Sans Pro" pitchFamily="34" charset="-122"/>
                <a:cs typeface="Source Sans Pro" pitchFamily="34" charset="-120"/>
              </a:rPr>
              <a:t>Isolate any infected files to prevent the virus from spreading further.</a:t>
            </a:r>
            <a:endParaRPr lang="en-US" sz="2000" dirty="0"/>
          </a:p>
        </p:txBody>
      </p:sp>
      <p:pic>
        <p:nvPicPr>
          <p:cNvPr id="12" name="Image 3" descr="preencoded.png"/>
          <p:cNvPicPr>
            <a:picLocks noChangeAspect="1"/>
          </p:cNvPicPr>
          <p:nvPr/>
        </p:nvPicPr>
        <p:blipFill>
          <a:blip r:embed="rId6"/>
          <a:stretch>
            <a:fillRect/>
          </a:stretch>
        </p:blipFill>
        <p:spPr>
          <a:xfrm>
            <a:off x="6259473" y="5854184"/>
            <a:ext cx="1104424" cy="1767126"/>
          </a:xfrm>
          <a:prstGeom prst="rect">
            <a:avLst/>
          </a:prstGeom>
        </p:spPr>
      </p:pic>
      <p:sp>
        <p:nvSpPr>
          <p:cNvPr id="13" name="Text 7"/>
          <p:cNvSpPr/>
          <p:nvPr/>
        </p:nvSpPr>
        <p:spPr>
          <a:xfrm>
            <a:off x="7695128" y="6075045"/>
            <a:ext cx="2761178" cy="345043"/>
          </a:xfrm>
          <a:prstGeom prst="rect">
            <a:avLst/>
          </a:prstGeom>
          <a:noFill/>
          <a:ln/>
        </p:spPr>
        <p:txBody>
          <a:bodyPr wrap="none" rtlCol="0" anchor="t"/>
          <a:lstStyle/>
          <a:p>
            <a:pPr marL="0" indent="0" algn="l">
              <a:lnSpc>
                <a:spcPts val="2718"/>
              </a:lnSpc>
              <a:buNone/>
            </a:pPr>
            <a:r>
              <a:rPr lang="en-US" sz="2174" dirty="0">
                <a:latin typeface="MuseoModerno" pitchFamily="34" charset="0"/>
                <a:ea typeface="MuseoModerno" pitchFamily="34" charset="-122"/>
                <a:cs typeface="MuseoModerno" pitchFamily="34" charset="-120"/>
              </a:rPr>
              <a:t>Remove the Virus</a:t>
            </a:r>
            <a:endParaRPr lang="en-US" sz="2174" dirty="0"/>
          </a:p>
        </p:txBody>
      </p:sp>
      <p:sp>
        <p:nvSpPr>
          <p:cNvPr id="14" name="Text 8"/>
          <p:cNvSpPr/>
          <p:nvPr/>
        </p:nvSpPr>
        <p:spPr>
          <a:xfrm>
            <a:off x="7695128" y="6552605"/>
            <a:ext cx="6162199" cy="706755"/>
          </a:xfrm>
          <a:prstGeom prst="rect">
            <a:avLst/>
          </a:prstGeom>
          <a:noFill/>
          <a:ln/>
        </p:spPr>
        <p:txBody>
          <a:bodyPr wrap="square" rtlCol="0" anchor="t"/>
          <a:lstStyle/>
          <a:p>
            <a:pPr marL="0" indent="0" algn="l">
              <a:lnSpc>
                <a:spcPts val="2783"/>
              </a:lnSpc>
              <a:buNone/>
            </a:pPr>
            <a:r>
              <a:rPr lang="en-US" sz="2000" dirty="0">
                <a:latin typeface="Source Sans Pro" pitchFamily="34" charset="0"/>
                <a:ea typeface="Source Sans Pro" pitchFamily="34" charset="-122"/>
                <a:cs typeface="Source Sans Pro" pitchFamily="34" charset="-120"/>
              </a:rPr>
              <a:t>Use the antivirus software's tools to safely remove the virus and restore your system.</a:t>
            </a:r>
            <a:endParaRPr 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5" name="Text 2"/>
          <p:cNvSpPr/>
          <p:nvPr/>
        </p:nvSpPr>
        <p:spPr>
          <a:xfrm>
            <a:off x="793790" y="3639979"/>
            <a:ext cx="9302948" cy="708779"/>
          </a:xfrm>
          <a:prstGeom prst="rect">
            <a:avLst/>
          </a:prstGeom>
          <a:noFill/>
          <a:ln/>
        </p:spPr>
        <p:txBody>
          <a:bodyPr wrap="none" rtlCol="0" anchor="t"/>
          <a:lstStyle/>
          <a:p>
            <a:pPr marL="0" indent="0">
              <a:lnSpc>
                <a:spcPts val="5581"/>
              </a:lnSpc>
              <a:buNone/>
            </a:pPr>
            <a:r>
              <a:rPr lang="en-US" sz="4465" dirty="0">
                <a:latin typeface="MuseoModerno" pitchFamily="34" charset="0"/>
                <a:ea typeface="MuseoModerno" pitchFamily="34" charset="-122"/>
                <a:cs typeface="MuseoModerno" pitchFamily="34" charset="-120"/>
              </a:rPr>
              <a:t>Importance of Antivirus Software</a:t>
            </a:r>
            <a:endParaRPr lang="en-US" sz="4465" dirty="0"/>
          </a:p>
        </p:txBody>
      </p:sp>
      <p:pic>
        <p:nvPicPr>
          <p:cNvPr id="6" name="Image 1" descr="preencoded.png"/>
          <p:cNvPicPr>
            <a:picLocks noChangeAspect="1"/>
          </p:cNvPicPr>
          <p:nvPr/>
        </p:nvPicPr>
        <p:blipFill>
          <a:blip r:embed="rId4"/>
          <a:stretch>
            <a:fillRect/>
          </a:stretch>
        </p:blipFill>
        <p:spPr>
          <a:xfrm>
            <a:off x="793790" y="4688919"/>
            <a:ext cx="566976" cy="566976"/>
          </a:xfrm>
          <a:prstGeom prst="rect">
            <a:avLst/>
          </a:prstGeom>
        </p:spPr>
      </p:pic>
      <p:sp>
        <p:nvSpPr>
          <p:cNvPr id="7" name="Text 3"/>
          <p:cNvSpPr/>
          <p:nvPr/>
        </p:nvSpPr>
        <p:spPr>
          <a:xfrm>
            <a:off x="793790" y="5482709"/>
            <a:ext cx="2835235" cy="354330"/>
          </a:xfrm>
          <a:prstGeom prst="rect">
            <a:avLst/>
          </a:prstGeom>
          <a:noFill/>
          <a:ln/>
        </p:spPr>
        <p:txBody>
          <a:bodyPr wrap="none" rtlCol="0" anchor="t"/>
          <a:lstStyle/>
          <a:p>
            <a:pPr marL="0" indent="0" algn="l">
              <a:lnSpc>
                <a:spcPts val="2791"/>
              </a:lnSpc>
              <a:buNone/>
            </a:pPr>
            <a:r>
              <a:rPr lang="en-US" sz="2233" dirty="0">
                <a:latin typeface="MuseoModerno" pitchFamily="34" charset="0"/>
                <a:ea typeface="MuseoModerno" pitchFamily="34" charset="-122"/>
                <a:cs typeface="MuseoModerno" pitchFamily="34" charset="-120"/>
              </a:rPr>
              <a:t>Protection</a:t>
            </a:r>
            <a:endParaRPr lang="en-US" sz="2233" dirty="0"/>
          </a:p>
        </p:txBody>
      </p:sp>
      <p:sp>
        <p:nvSpPr>
          <p:cNvPr id="8" name="Text 4"/>
          <p:cNvSpPr/>
          <p:nvPr/>
        </p:nvSpPr>
        <p:spPr>
          <a:xfrm>
            <a:off x="793790" y="5973128"/>
            <a:ext cx="3005495" cy="1451610"/>
          </a:xfrm>
          <a:prstGeom prst="rect">
            <a:avLst/>
          </a:prstGeom>
          <a:noFill/>
          <a:ln/>
        </p:spPr>
        <p:txBody>
          <a:bodyPr wrap="square" rtlCol="0" anchor="t"/>
          <a:lstStyle/>
          <a:p>
            <a:pPr marL="0" indent="0" algn="l">
              <a:lnSpc>
                <a:spcPts val="2858"/>
              </a:lnSpc>
              <a:buNone/>
            </a:pPr>
            <a:r>
              <a:rPr lang="en-US" sz="2000" dirty="0">
                <a:latin typeface="Source Sans Pro" pitchFamily="34" charset="0"/>
                <a:ea typeface="Source Sans Pro" pitchFamily="34" charset="-122"/>
                <a:cs typeface="Source Sans Pro" pitchFamily="34" charset="-120"/>
              </a:rPr>
              <a:t>Antivirus software acts as a shield, defending your devices against a wide range of malware threats.</a:t>
            </a:r>
            <a:endParaRPr lang="en-US" sz="2000" dirty="0"/>
          </a:p>
        </p:txBody>
      </p:sp>
      <p:pic>
        <p:nvPicPr>
          <p:cNvPr id="9" name="Image 2" descr="preencoded.png"/>
          <p:cNvPicPr>
            <a:picLocks noChangeAspect="1"/>
          </p:cNvPicPr>
          <p:nvPr/>
        </p:nvPicPr>
        <p:blipFill>
          <a:blip r:embed="rId5"/>
          <a:stretch>
            <a:fillRect/>
          </a:stretch>
        </p:blipFill>
        <p:spPr>
          <a:xfrm>
            <a:off x="4139446" y="4688919"/>
            <a:ext cx="566976" cy="566976"/>
          </a:xfrm>
          <a:prstGeom prst="rect">
            <a:avLst/>
          </a:prstGeom>
        </p:spPr>
      </p:pic>
      <p:sp>
        <p:nvSpPr>
          <p:cNvPr id="10" name="Text 5"/>
          <p:cNvSpPr/>
          <p:nvPr/>
        </p:nvSpPr>
        <p:spPr>
          <a:xfrm>
            <a:off x="4139446" y="5482709"/>
            <a:ext cx="2835235" cy="354330"/>
          </a:xfrm>
          <a:prstGeom prst="rect">
            <a:avLst/>
          </a:prstGeom>
          <a:noFill/>
          <a:ln/>
        </p:spPr>
        <p:txBody>
          <a:bodyPr wrap="none" rtlCol="0" anchor="t"/>
          <a:lstStyle/>
          <a:p>
            <a:pPr marL="0" indent="0" algn="l">
              <a:lnSpc>
                <a:spcPts val="2791"/>
              </a:lnSpc>
              <a:buNone/>
            </a:pPr>
            <a:r>
              <a:rPr lang="en-US" sz="2233" dirty="0">
                <a:latin typeface="MuseoModerno" pitchFamily="34" charset="0"/>
                <a:ea typeface="MuseoModerno" pitchFamily="34" charset="-122"/>
                <a:cs typeface="MuseoModerno" pitchFamily="34" charset="-120"/>
              </a:rPr>
              <a:t>Detection</a:t>
            </a:r>
            <a:endParaRPr lang="en-US" sz="2233" dirty="0"/>
          </a:p>
        </p:txBody>
      </p:sp>
      <p:sp>
        <p:nvSpPr>
          <p:cNvPr id="11" name="Text 6"/>
          <p:cNvSpPr/>
          <p:nvPr/>
        </p:nvSpPr>
        <p:spPr>
          <a:xfrm>
            <a:off x="4139446" y="5973128"/>
            <a:ext cx="3005614" cy="1088708"/>
          </a:xfrm>
          <a:prstGeom prst="rect">
            <a:avLst/>
          </a:prstGeom>
          <a:noFill/>
          <a:ln/>
        </p:spPr>
        <p:txBody>
          <a:bodyPr wrap="square" rtlCol="0" anchor="t"/>
          <a:lstStyle/>
          <a:p>
            <a:pPr marL="0" indent="0" algn="l">
              <a:lnSpc>
                <a:spcPts val="2858"/>
              </a:lnSpc>
              <a:buNone/>
            </a:pPr>
            <a:r>
              <a:rPr lang="en-US" sz="2000" dirty="0">
                <a:latin typeface="Source Sans Pro" pitchFamily="34" charset="0"/>
                <a:ea typeface="Source Sans Pro" pitchFamily="34" charset="-122"/>
                <a:cs typeface="Source Sans Pro" pitchFamily="34" charset="-120"/>
              </a:rPr>
              <a:t>Advanced antivirus programs can quickly identify and isolate new and emerging viruses.</a:t>
            </a:r>
            <a:endParaRPr lang="en-US" sz="2000" dirty="0"/>
          </a:p>
        </p:txBody>
      </p:sp>
      <p:pic>
        <p:nvPicPr>
          <p:cNvPr id="12" name="Image 3" descr="preencoded.png"/>
          <p:cNvPicPr>
            <a:picLocks noChangeAspect="1"/>
          </p:cNvPicPr>
          <p:nvPr/>
        </p:nvPicPr>
        <p:blipFill>
          <a:blip r:embed="rId6"/>
          <a:stretch>
            <a:fillRect/>
          </a:stretch>
        </p:blipFill>
        <p:spPr>
          <a:xfrm>
            <a:off x="7485221" y="4688919"/>
            <a:ext cx="566976" cy="566976"/>
          </a:xfrm>
          <a:prstGeom prst="rect">
            <a:avLst/>
          </a:prstGeom>
        </p:spPr>
      </p:pic>
      <p:sp>
        <p:nvSpPr>
          <p:cNvPr id="13" name="Text 7"/>
          <p:cNvSpPr/>
          <p:nvPr/>
        </p:nvSpPr>
        <p:spPr>
          <a:xfrm>
            <a:off x="7485221" y="5482709"/>
            <a:ext cx="2835235" cy="354330"/>
          </a:xfrm>
          <a:prstGeom prst="rect">
            <a:avLst/>
          </a:prstGeom>
          <a:noFill/>
          <a:ln/>
        </p:spPr>
        <p:txBody>
          <a:bodyPr wrap="none" rtlCol="0" anchor="t"/>
          <a:lstStyle/>
          <a:p>
            <a:pPr marL="0" indent="0" algn="l">
              <a:lnSpc>
                <a:spcPts val="2791"/>
              </a:lnSpc>
              <a:buNone/>
            </a:pPr>
            <a:r>
              <a:rPr lang="en-US" sz="2233" dirty="0">
                <a:latin typeface="MuseoModerno" pitchFamily="34" charset="0"/>
                <a:ea typeface="MuseoModerno" pitchFamily="34" charset="-122"/>
                <a:cs typeface="MuseoModerno" pitchFamily="34" charset="-120"/>
              </a:rPr>
              <a:t>Removal</a:t>
            </a:r>
            <a:endParaRPr lang="en-US" sz="2233" dirty="0"/>
          </a:p>
        </p:txBody>
      </p:sp>
      <p:sp>
        <p:nvSpPr>
          <p:cNvPr id="14" name="Text 8"/>
          <p:cNvSpPr/>
          <p:nvPr/>
        </p:nvSpPr>
        <p:spPr>
          <a:xfrm>
            <a:off x="7485221" y="5973128"/>
            <a:ext cx="3005614" cy="1088708"/>
          </a:xfrm>
          <a:prstGeom prst="rect">
            <a:avLst/>
          </a:prstGeom>
          <a:noFill/>
          <a:ln/>
        </p:spPr>
        <p:txBody>
          <a:bodyPr wrap="square" rtlCol="0" anchor="t"/>
          <a:lstStyle/>
          <a:p>
            <a:pPr marL="0" indent="0" algn="l">
              <a:lnSpc>
                <a:spcPts val="2858"/>
              </a:lnSpc>
              <a:buNone/>
            </a:pPr>
            <a:r>
              <a:rPr lang="en-US" sz="2000" dirty="0">
                <a:latin typeface="Source Sans Pro" pitchFamily="34" charset="0"/>
                <a:ea typeface="Source Sans Pro" pitchFamily="34" charset="-122"/>
                <a:cs typeface="Source Sans Pro" pitchFamily="34" charset="-120"/>
              </a:rPr>
              <a:t>Antivirus tools provide the means to safely remove and clean up infected files.</a:t>
            </a:r>
            <a:endParaRPr lang="en-US" sz="2000" dirty="0"/>
          </a:p>
        </p:txBody>
      </p:sp>
      <p:pic>
        <p:nvPicPr>
          <p:cNvPr id="15" name="Image 4" descr="preencoded.png"/>
          <p:cNvPicPr>
            <a:picLocks noChangeAspect="1"/>
          </p:cNvPicPr>
          <p:nvPr/>
        </p:nvPicPr>
        <p:blipFill>
          <a:blip r:embed="rId7"/>
          <a:stretch>
            <a:fillRect/>
          </a:stretch>
        </p:blipFill>
        <p:spPr>
          <a:xfrm>
            <a:off x="10830997" y="4688919"/>
            <a:ext cx="566976" cy="566976"/>
          </a:xfrm>
          <a:prstGeom prst="rect">
            <a:avLst/>
          </a:prstGeom>
        </p:spPr>
      </p:pic>
      <p:sp>
        <p:nvSpPr>
          <p:cNvPr id="16" name="Text 9"/>
          <p:cNvSpPr/>
          <p:nvPr/>
        </p:nvSpPr>
        <p:spPr>
          <a:xfrm>
            <a:off x="10830997" y="5482709"/>
            <a:ext cx="2835235" cy="354330"/>
          </a:xfrm>
          <a:prstGeom prst="rect">
            <a:avLst/>
          </a:prstGeom>
          <a:noFill/>
          <a:ln/>
        </p:spPr>
        <p:txBody>
          <a:bodyPr wrap="none" rtlCol="0" anchor="t"/>
          <a:lstStyle/>
          <a:p>
            <a:pPr marL="0" indent="0" algn="l">
              <a:lnSpc>
                <a:spcPts val="2791"/>
              </a:lnSpc>
              <a:buNone/>
            </a:pPr>
            <a:r>
              <a:rPr lang="en-US" sz="2233" dirty="0">
                <a:latin typeface="MuseoModerno" pitchFamily="34" charset="0"/>
                <a:ea typeface="MuseoModerno" pitchFamily="34" charset="-122"/>
                <a:cs typeface="MuseoModerno" pitchFamily="34" charset="-120"/>
              </a:rPr>
              <a:t>Updates</a:t>
            </a:r>
            <a:endParaRPr lang="en-US" sz="2233" dirty="0"/>
          </a:p>
        </p:txBody>
      </p:sp>
      <p:sp>
        <p:nvSpPr>
          <p:cNvPr id="17" name="Text 10"/>
          <p:cNvSpPr/>
          <p:nvPr/>
        </p:nvSpPr>
        <p:spPr>
          <a:xfrm>
            <a:off x="10830997" y="5973128"/>
            <a:ext cx="3005614" cy="1088708"/>
          </a:xfrm>
          <a:prstGeom prst="rect">
            <a:avLst/>
          </a:prstGeom>
          <a:noFill/>
          <a:ln/>
        </p:spPr>
        <p:txBody>
          <a:bodyPr wrap="square" rtlCol="0" anchor="t"/>
          <a:lstStyle/>
          <a:p>
            <a:pPr marL="0" indent="0" algn="l">
              <a:lnSpc>
                <a:spcPts val="2858"/>
              </a:lnSpc>
              <a:buNone/>
            </a:pPr>
            <a:r>
              <a:rPr lang="en-US" sz="2000" dirty="0">
                <a:latin typeface="Source Sans Pro" pitchFamily="34" charset="0"/>
                <a:ea typeface="Source Sans Pro" pitchFamily="34" charset="-122"/>
                <a:cs typeface="Source Sans Pro" pitchFamily="34" charset="-120"/>
              </a:rPr>
              <a:t>Regular updates ensure your antivirus software stays ahead of the latest virus threats.</a:t>
            </a:r>
            <a:endParaRPr lang="en-US" sz="2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11151"/>
            <a:ext cx="14630400" cy="8229600"/>
          </a:xfrm>
          <a:prstGeom prst="rect">
            <a:avLst/>
          </a:prstGeom>
          <a:solidFill>
            <a:srgbClr val="FFFCF5"/>
          </a:solidFill>
          <a:ln/>
        </p:spPr>
      </p:sp>
      <p:pic>
        <p:nvPicPr>
          <p:cNvPr id="4"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5" name="Text 2"/>
          <p:cNvSpPr/>
          <p:nvPr/>
        </p:nvSpPr>
        <p:spPr>
          <a:xfrm>
            <a:off x="793790" y="4357568"/>
            <a:ext cx="7153632" cy="708779"/>
          </a:xfrm>
          <a:prstGeom prst="rect">
            <a:avLst/>
          </a:prstGeom>
          <a:noFill/>
          <a:ln/>
        </p:spPr>
        <p:txBody>
          <a:bodyPr wrap="none" rtlCol="0" anchor="t"/>
          <a:lstStyle/>
          <a:p>
            <a:pPr marL="0" indent="0">
              <a:lnSpc>
                <a:spcPts val="5581"/>
              </a:lnSpc>
              <a:buNone/>
            </a:pPr>
            <a:r>
              <a:rPr lang="en-US" sz="4465" dirty="0">
                <a:latin typeface="MuseoModerno" pitchFamily="34" charset="0"/>
                <a:ea typeface="MuseoModerno" pitchFamily="34" charset="-122"/>
                <a:cs typeface="MuseoModerno" pitchFamily="34" charset="-120"/>
              </a:rPr>
              <a:t>Staying Safe from Viruses</a:t>
            </a:r>
            <a:endParaRPr lang="en-US" sz="4465" dirty="0"/>
          </a:p>
        </p:txBody>
      </p:sp>
      <p:sp>
        <p:nvSpPr>
          <p:cNvPr id="6" name="Text 3"/>
          <p:cNvSpPr/>
          <p:nvPr/>
        </p:nvSpPr>
        <p:spPr>
          <a:xfrm>
            <a:off x="1020604" y="5550218"/>
            <a:ext cx="6063972" cy="362903"/>
          </a:xfrm>
          <a:prstGeom prst="rect">
            <a:avLst/>
          </a:prstGeom>
          <a:noFill/>
          <a:ln/>
        </p:spPr>
        <p:txBody>
          <a:bodyPr wrap="none" rtlCol="0" anchor="t"/>
          <a:lstStyle/>
          <a:p>
            <a:pPr marL="0" indent="0">
              <a:lnSpc>
                <a:spcPts val="2858"/>
              </a:lnSpc>
              <a:buNone/>
            </a:pPr>
            <a:r>
              <a:rPr lang="en-US" sz="2000" dirty="0">
                <a:latin typeface="Source Sans Pro" pitchFamily="34" charset="0"/>
                <a:ea typeface="Source Sans Pro" pitchFamily="34" charset="-122"/>
                <a:cs typeface="Source Sans Pro" pitchFamily="34" charset="-120"/>
              </a:rPr>
              <a:t>Use Reliable Antivirus</a:t>
            </a:r>
            <a:endParaRPr lang="en-US" sz="2000" dirty="0"/>
          </a:p>
        </p:txBody>
      </p:sp>
      <p:sp>
        <p:nvSpPr>
          <p:cNvPr id="7" name="Text 4"/>
          <p:cNvSpPr/>
          <p:nvPr/>
        </p:nvSpPr>
        <p:spPr>
          <a:xfrm>
            <a:off x="7545824" y="5550218"/>
            <a:ext cx="6063972" cy="362903"/>
          </a:xfrm>
          <a:prstGeom prst="rect">
            <a:avLst/>
          </a:prstGeom>
          <a:noFill/>
          <a:ln/>
        </p:spPr>
        <p:txBody>
          <a:bodyPr wrap="none" rtlCol="0" anchor="t"/>
          <a:lstStyle/>
          <a:p>
            <a:pPr marL="0" indent="0">
              <a:lnSpc>
                <a:spcPts val="2858"/>
              </a:lnSpc>
              <a:buNone/>
            </a:pPr>
            <a:r>
              <a:rPr lang="en-US" sz="2000" dirty="0">
                <a:latin typeface="Source Sans Pro" pitchFamily="34" charset="0"/>
                <a:ea typeface="Source Sans Pro" pitchFamily="34" charset="-122"/>
                <a:cs typeface="Source Sans Pro" pitchFamily="34" charset="-120"/>
              </a:rPr>
              <a:t>Keep Software Updated</a:t>
            </a:r>
            <a:endParaRPr lang="en-US" sz="2000" dirty="0"/>
          </a:p>
        </p:txBody>
      </p:sp>
      <p:sp>
        <p:nvSpPr>
          <p:cNvPr id="8" name="Shape 5"/>
          <p:cNvSpPr/>
          <p:nvPr/>
        </p:nvSpPr>
        <p:spPr>
          <a:xfrm>
            <a:off x="793790" y="6056828"/>
            <a:ext cx="13042821" cy="650319"/>
          </a:xfrm>
          <a:prstGeom prst="rect">
            <a:avLst/>
          </a:prstGeom>
          <a:solidFill>
            <a:srgbClr val="F6F0E4"/>
          </a:solidFill>
          <a:ln/>
        </p:spPr>
      </p:sp>
      <p:sp>
        <p:nvSpPr>
          <p:cNvPr id="9" name="Text 6"/>
          <p:cNvSpPr/>
          <p:nvPr/>
        </p:nvSpPr>
        <p:spPr>
          <a:xfrm>
            <a:off x="1020604" y="6200537"/>
            <a:ext cx="6063972" cy="362903"/>
          </a:xfrm>
          <a:prstGeom prst="rect">
            <a:avLst/>
          </a:prstGeom>
          <a:noFill/>
          <a:ln/>
        </p:spPr>
        <p:txBody>
          <a:bodyPr wrap="none" rtlCol="0" anchor="t"/>
          <a:lstStyle/>
          <a:p>
            <a:pPr marL="0" indent="0">
              <a:lnSpc>
                <a:spcPts val="2858"/>
              </a:lnSpc>
              <a:buNone/>
            </a:pPr>
            <a:r>
              <a:rPr lang="en-US" sz="2000" dirty="0">
                <a:latin typeface="Source Sans Pro" pitchFamily="34" charset="0"/>
                <a:ea typeface="Source Sans Pro" pitchFamily="34" charset="-122"/>
                <a:cs typeface="Source Sans Pro" pitchFamily="34" charset="-120"/>
              </a:rPr>
              <a:t>Be Cautious Online</a:t>
            </a:r>
            <a:endParaRPr lang="en-US" sz="2000" dirty="0"/>
          </a:p>
        </p:txBody>
      </p:sp>
      <p:sp>
        <p:nvSpPr>
          <p:cNvPr id="10" name="Text 7"/>
          <p:cNvSpPr/>
          <p:nvPr/>
        </p:nvSpPr>
        <p:spPr>
          <a:xfrm>
            <a:off x="7545824" y="6200537"/>
            <a:ext cx="6063972" cy="362903"/>
          </a:xfrm>
          <a:prstGeom prst="rect">
            <a:avLst/>
          </a:prstGeom>
          <a:noFill/>
          <a:ln/>
        </p:spPr>
        <p:txBody>
          <a:bodyPr wrap="none" rtlCol="0" anchor="t"/>
          <a:lstStyle/>
          <a:p>
            <a:pPr marL="0" indent="0">
              <a:lnSpc>
                <a:spcPts val="2858"/>
              </a:lnSpc>
              <a:buNone/>
            </a:pPr>
            <a:r>
              <a:rPr lang="en-US" sz="2000" dirty="0">
                <a:latin typeface="Source Sans Pro" pitchFamily="34" charset="0"/>
                <a:ea typeface="Source Sans Pro" pitchFamily="34" charset="-122"/>
                <a:cs typeface="Source Sans Pro" pitchFamily="34" charset="-120"/>
              </a:rPr>
              <a:t>Back Up Your Data</a:t>
            </a:r>
            <a:endParaRPr lang="en-US" sz="2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TotalTime>
  <Words>472</Words>
  <Application>Microsoft Office PowerPoint</Application>
  <PresentationFormat>Custom</PresentationFormat>
  <Paragraphs>70</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MuseoModerno</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Kripa Poudel</cp:lastModifiedBy>
  <cp:revision>8</cp:revision>
  <dcterms:created xsi:type="dcterms:W3CDTF">2024-07-01T07:17:12Z</dcterms:created>
  <dcterms:modified xsi:type="dcterms:W3CDTF">2024-07-02T07:04:16Z</dcterms:modified>
</cp:coreProperties>
</file>